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Slab"/>
      <p:regular r:id="rId41"/>
      <p:bold r:id="rId42"/>
    </p:embeddedFont>
    <p:embeddedFont>
      <p:font typeface="Nunito"/>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hUgpO8AOOsGJfuiYgdzoioxy3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Slab-bold.fntdata"/><Relationship Id="rId41" Type="http://schemas.openxmlformats.org/officeDocument/2006/relationships/font" Target="fonts/RobotoSlab-regular.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8c37a6c47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e8c37a6c4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efb1cea99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eefb1cea99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efb1cea99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eefb1cea99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8c37a6c47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e8c37a6c4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8c37a6c47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e8c37a6c47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8c37a6c47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e8c37a6c4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8c37a6c47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e8c37a6c47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8c37a6c47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e8c37a6c47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efb1cea99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eefb1cea99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efb1cea99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eefb1cea99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efb1cea9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eefb1cea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f6cb0a837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ef6cb0a83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f6cb0a837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ef6cb0a83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f6cb0a837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ef6cb0a837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f6cb0a837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ef6cb0a83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f6cb0a837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ef6cb0a837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f6cb0a837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ef6cb0a83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ef6cb0a837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ef6cb0a83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efb1cea99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2eefb1cea99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efb1cea99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eefb1cea99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efb1cea99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eefb1cea99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8bcd43e26_0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e8bcd43e2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efb1cea99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eefb1cea9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eefb1cea99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eefb1cea99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e8c37a6c47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e8c37a6c4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e8bcd43e26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2e8bcd43e26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8bcd43e26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e8bcd43e26_1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8bcd43e26_1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e8bcd43e26_1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efb1cea99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eefb1cea9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efb1cea99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eefb1cea99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efb1cea9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eefb1cea9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efb1cea9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eefb1cea99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8c37a6c47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e8c37a6c4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8c37a6c47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e8c37a6c4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9"/>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11" name="Google Shape;11;p49"/>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9"/>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9"/>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49"/>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9"/>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9"/>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9"/>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9"/>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9"/>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9"/>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9"/>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9"/>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9"/>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58"/>
          <p:cNvSpPr/>
          <p:nvPr/>
        </p:nvSpPr>
        <p:spPr>
          <a:xfrm>
            <a:off x="-26550" y="-14850"/>
            <a:ext cx="9197100" cy="5173200"/>
          </a:xfrm>
          <a:prstGeom prst="rect">
            <a:avLst/>
          </a:prstGeom>
          <a:solidFill>
            <a:srgbClr val="CFD8DC">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0" name="Shape 70"/>
        <p:cNvGrpSpPr/>
        <p:nvPr/>
      </p:nvGrpSpPr>
      <p:grpSpPr>
        <a:xfrm>
          <a:off x="0" y="0"/>
          <a:ext cx="0" cy="0"/>
          <a:chOff x="0" y="0"/>
          <a:chExt cx="0" cy="0"/>
        </a:xfrm>
      </p:grpSpPr>
      <p:pic>
        <p:nvPicPr>
          <p:cNvPr id="71" name="Google Shape;71;g2e8bcd43e26_0_24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72" name="Google Shape;72;g2e8bcd43e26_0_24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73" name="Google Shape;73;g2e8bcd43e26_0_244"/>
          <p:cNvGrpSpPr/>
          <p:nvPr/>
        </p:nvGrpSpPr>
        <p:grpSpPr>
          <a:xfrm>
            <a:off x="3839646" y="782919"/>
            <a:ext cx="1464573" cy="842707"/>
            <a:chOff x="3593400" y="1729675"/>
            <a:chExt cx="1957200" cy="1123610"/>
          </a:xfrm>
        </p:grpSpPr>
        <p:sp>
          <p:nvSpPr>
            <p:cNvPr id="74" name="Google Shape;74;g2e8bcd43e26_0_24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Arial"/>
                  <a:ea typeface="Arial"/>
                  <a:cs typeface="Arial"/>
                  <a:sym typeface="Arial"/>
                </a:rPr>
                <a:t>“</a:t>
              </a:r>
              <a:endParaRPr b="1" i="0" sz="6000" u="none" cap="none" strike="noStrike">
                <a:solidFill>
                  <a:schemeClr val="accent1"/>
                </a:solidFill>
                <a:latin typeface="Arial"/>
                <a:ea typeface="Arial"/>
                <a:cs typeface="Arial"/>
                <a:sym typeface="Arial"/>
              </a:endParaRPr>
            </a:p>
          </p:txBody>
        </p:sp>
        <p:sp>
          <p:nvSpPr>
            <p:cNvPr id="75" name="Google Shape;75;g2e8bcd43e26_0_24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2e8bcd43e26_0_24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 name="Google Shape;77;g2e8bcd43e26_0_244"/>
          <p:cNvCxnSpPr>
            <a:endCxn id="75" idx="1"/>
          </p:cNvCxnSpPr>
          <p:nvPr/>
        </p:nvCxnSpPr>
        <p:spPr>
          <a:xfrm>
            <a:off x="3750511" y="390298"/>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78" name="Google Shape;78;g2e8bcd43e26_0_244"/>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79" name="Google Shape;79;g2e8bcd43e26_0_24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80" name="Google Shape;80;g2e8bcd43e26_0_24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g2e8bcd43e26_0_24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g2e8bcd43e26_0_225"/>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85" name="Google Shape;85;g2e8bcd43e26_0_225"/>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2e8bcd43e26_0_225"/>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e8bcd43e26_0_225"/>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e8bcd43e26_0_225"/>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e8bcd43e26_0_225"/>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2e8bcd43e26_0_225"/>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2e8bcd43e26_0_225"/>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2e8bcd43e26_0_225"/>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2e8bcd43e26_0_225"/>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2e8bcd43e26_0_225"/>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e8bcd43e26_0_225"/>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e8bcd43e26_0_225"/>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e8bcd43e26_0_225"/>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2e8bcd43e26_0_225"/>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2e8bcd43e26_0_225"/>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g2e8bcd43e26_0_255"/>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102" name="Google Shape;102;g2e8bcd43e26_0_255"/>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3" name="Shape 103"/>
        <p:cNvGrpSpPr/>
        <p:nvPr/>
      </p:nvGrpSpPr>
      <p:grpSpPr>
        <a:xfrm>
          <a:off x="0" y="0"/>
          <a:ext cx="0" cy="0"/>
          <a:chOff x="0" y="0"/>
          <a:chExt cx="0" cy="0"/>
        </a:xfrm>
      </p:grpSpPr>
      <p:sp>
        <p:nvSpPr>
          <p:cNvPr id="104" name="Google Shape;104;g2e8bcd43e26_0_25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05" name="Google Shape;105;g2e8bcd43e26_0_25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106" name="Google Shape;106;g2e8bcd43e26_0_25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07" name="Shape 107"/>
        <p:cNvGrpSpPr/>
        <p:nvPr/>
      </p:nvGrpSpPr>
      <p:grpSpPr>
        <a:xfrm>
          <a:off x="0" y="0"/>
          <a:ext cx="0" cy="0"/>
          <a:chOff x="0" y="0"/>
          <a:chExt cx="0" cy="0"/>
        </a:xfrm>
      </p:grpSpPr>
      <p:sp>
        <p:nvSpPr>
          <p:cNvPr id="108" name="Google Shape;108;g2e8bcd43e26_0_26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09" name="Google Shape;109;g2e8bcd43e26_0_262"/>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0" name="Google Shape;110;g2e8bcd43e26_0_262"/>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11" name="Google Shape;111;g2e8bcd43e26_0_26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12" name="Shape 112"/>
        <p:cNvGrpSpPr/>
        <p:nvPr/>
      </p:nvGrpSpPr>
      <p:grpSpPr>
        <a:xfrm>
          <a:off x="0" y="0"/>
          <a:ext cx="0" cy="0"/>
          <a:chOff x="0" y="0"/>
          <a:chExt cx="0" cy="0"/>
        </a:xfrm>
      </p:grpSpPr>
      <p:sp>
        <p:nvSpPr>
          <p:cNvPr id="113" name="Google Shape;113;g2e8bcd43e26_0_26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4" name="Google Shape;114;g2e8bcd43e26_0_267"/>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5" name="Google Shape;115;g2e8bcd43e26_0_267"/>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6" name="Google Shape;116;g2e8bcd43e26_0_267"/>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7" name="Google Shape;117;g2e8bcd43e26_0_26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g2e8bcd43e26_0_27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0" name="Google Shape;120;g2e8bcd43e26_0_27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g2e8bcd43e26_0_276"/>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123" name="Google Shape;123;g2e8bcd43e26_0_276"/>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0"/>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g2e8bcd43e26_0_279"/>
          <p:cNvSpPr/>
          <p:nvPr/>
        </p:nvSpPr>
        <p:spPr>
          <a:xfrm>
            <a:off x="-26550" y="-14850"/>
            <a:ext cx="9197100" cy="5173200"/>
          </a:xfrm>
          <a:prstGeom prst="rect">
            <a:avLst/>
          </a:prstGeom>
          <a:solidFill>
            <a:srgbClr val="CFD8DC">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e8bcd43e26_0_279"/>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8" name="Shape 28"/>
        <p:cNvGrpSpPr/>
        <p:nvPr/>
      </p:nvGrpSpPr>
      <p:grpSpPr>
        <a:xfrm>
          <a:off x="0" y="0"/>
          <a:ext cx="0" cy="0"/>
          <a:chOff x="0" y="0"/>
          <a:chExt cx="0" cy="0"/>
        </a:xfrm>
      </p:grpSpPr>
      <p:pic>
        <p:nvPicPr>
          <p:cNvPr id="29" name="Google Shape;29;p51"/>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0" name="Google Shape;30;p51"/>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31" name="Google Shape;31;p51"/>
          <p:cNvGrpSpPr/>
          <p:nvPr/>
        </p:nvGrpSpPr>
        <p:grpSpPr>
          <a:xfrm>
            <a:off x="3839646" y="782918"/>
            <a:ext cx="1464573" cy="842707"/>
            <a:chOff x="3593400" y="1729675"/>
            <a:chExt cx="1957200" cy="1123610"/>
          </a:xfrm>
        </p:grpSpPr>
        <p:sp>
          <p:nvSpPr>
            <p:cNvPr id="32" name="Google Shape;32;p51"/>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Arial"/>
                  <a:ea typeface="Arial"/>
                  <a:cs typeface="Arial"/>
                  <a:sym typeface="Arial"/>
                </a:rPr>
                <a:t>“</a:t>
              </a:r>
              <a:endParaRPr b="1" i="0" sz="6000" u="none" cap="none" strike="noStrike">
                <a:solidFill>
                  <a:schemeClr val="accent1"/>
                </a:solidFill>
                <a:latin typeface="Arial"/>
                <a:ea typeface="Arial"/>
                <a:cs typeface="Arial"/>
                <a:sym typeface="Arial"/>
              </a:endParaRPr>
            </a:p>
          </p:txBody>
        </p:sp>
        <p:sp>
          <p:nvSpPr>
            <p:cNvPr id="33" name="Google Shape;33;p51"/>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1"/>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5" name="Google Shape;35;p51"/>
          <p:cNvCxnSpPr>
            <a:endCxn id="33" idx="1"/>
          </p:cNvCxnSpPr>
          <p:nvPr/>
        </p:nvCxnSpPr>
        <p:spPr>
          <a:xfrm>
            <a:off x="3750511" y="390297"/>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36" name="Google Shape;36;p51"/>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37" name="Google Shape;37;p51"/>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38" name="Google Shape;38;p51"/>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2"/>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41" name="Google Shape;41;p52"/>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2" name="Shape 42"/>
        <p:cNvGrpSpPr/>
        <p:nvPr/>
      </p:nvGrpSpPr>
      <p:grpSpPr>
        <a:xfrm>
          <a:off x="0" y="0"/>
          <a:ext cx="0" cy="0"/>
          <a:chOff x="0" y="0"/>
          <a:chExt cx="0" cy="0"/>
        </a:xfrm>
      </p:grpSpPr>
      <p:sp>
        <p:nvSpPr>
          <p:cNvPr id="43" name="Google Shape;43;p5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4" name="Google Shape;44;p53"/>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45" name="Google Shape;45;p5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6" name="Shape 46"/>
        <p:cNvGrpSpPr/>
        <p:nvPr/>
      </p:nvGrpSpPr>
      <p:grpSpPr>
        <a:xfrm>
          <a:off x="0" y="0"/>
          <a:ext cx="0" cy="0"/>
          <a:chOff x="0" y="0"/>
          <a:chExt cx="0" cy="0"/>
        </a:xfrm>
      </p:grpSpPr>
      <p:sp>
        <p:nvSpPr>
          <p:cNvPr id="47" name="Google Shape;47;p5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8" name="Google Shape;48;p54"/>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49" name="Google Shape;49;p54"/>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50" name="Google Shape;50;p5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1" name="Shape 51"/>
        <p:cNvGrpSpPr/>
        <p:nvPr/>
      </p:nvGrpSpPr>
      <p:grpSpPr>
        <a:xfrm>
          <a:off x="0" y="0"/>
          <a:ext cx="0" cy="0"/>
          <a:chOff x="0" y="0"/>
          <a:chExt cx="0" cy="0"/>
        </a:xfrm>
      </p:grpSpPr>
      <p:sp>
        <p:nvSpPr>
          <p:cNvPr id="52" name="Google Shape;52;p55"/>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3" name="Google Shape;53;p55"/>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4" name="Google Shape;54;p55"/>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5" name="Google Shape;55;p55"/>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6" name="Google Shape;56;p5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5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9" name="Google Shape;59;p5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57"/>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2" name="Google Shape;62;p57"/>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48"/>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4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66" name="Shape 66"/>
        <p:cNvGrpSpPr/>
        <p:nvPr/>
      </p:nvGrpSpPr>
      <p:grpSpPr>
        <a:xfrm>
          <a:off x="0" y="0"/>
          <a:ext cx="0" cy="0"/>
          <a:chOff x="0" y="0"/>
          <a:chExt cx="0" cy="0"/>
        </a:xfrm>
      </p:grpSpPr>
      <p:sp>
        <p:nvSpPr>
          <p:cNvPr id="67" name="Google Shape;67;g2e8bcd43e26_0_22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68" name="Google Shape;68;g2e8bcd43e26_0_22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g2e8bcd43e26_0_22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www.onenote.com/meetingnotes"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
          <p:cNvSpPr txBox="1"/>
          <p:nvPr>
            <p:ph type="ctrTitle"/>
          </p:nvPr>
        </p:nvSpPr>
        <p:spPr>
          <a:xfrm>
            <a:off x="3581700" y="337200"/>
            <a:ext cx="5562300" cy="139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800"/>
              <a:buNone/>
            </a:pPr>
            <a:r>
              <a:rPr lang="en" sz="3100">
                <a:solidFill>
                  <a:srgbClr val="198754"/>
                </a:solidFill>
              </a:rPr>
              <a:t>Introduction to MS Teams</a:t>
            </a:r>
            <a:endParaRPr sz="3100">
              <a:solidFill>
                <a:srgbClr val="198754"/>
              </a:solidFill>
            </a:endParaRPr>
          </a:p>
          <a:p>
            <a:pPr indent="0" lvl="0" marL="0" rtl="0" algn="l">
              <a:lnSpc>
                <a:spcPct val="100000"/>
              </a:lnSpc>
              <a:spcBef>
                <a:spcPts val="0"/>
              </a:spcBef>
              <a:spcAft>
                <a:spcPts val="0"/>
              </a:spcAft>
              <a:buSzPts val="5800"/>
              <a:buNone/>
            </a:pPr>
            <a:r>
              <a:rPr lang="en" sz="3100">
                <a:solidFill>
                  <a:srgbClr val="198754"/>
                </a:solidFill>
              </a:rPr>
              <a:t>Lecture : 3</a:t>
            </a:r>
            <a:endParaRPr sz="3100">
              <a:solidFill>
                <a:srgbClr val="198754"/>
              </a:solidFill>
            </a:endParaRPr>
          </a:p>
        </p:txBody>
      </p:sp>
      <p:sp>
        <p:nvSpPr>
          <p:cNvPr id="132" name="Google Shape;132;p1"/>
          <p:cNvSpPr/>
          <p:nvPr/>
        </p:nvSpPr>
        <p:spPr>
          <a:xfrm>
            <a:off x="1563250" y="2944650"/>
            <a:ext cx="845100" cy="13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1"/>
          <p:cNvPicPr preferRelativeResize="0"/>
          <p:nvPr/>
        </p:nvPicPr>
        <p:blipFill rotWithShape="1">
          <a:blip r:embed="rId3">
            <a:alphaModFix/>
          </a:blip>
          <a:srcRect b="0" l="0" r="0" t="0"/>
          <a:stretch/>
        </p:blipFill>
        <p:spPr>
          <a:xfrm>
            <a:off x="1354775" y="2749275"/>
            <a:ext cx="1998025" cy="1852250"/>
          </a:xfrm>
          <a:prstGeom prst="rect">
            <a:avLst/>
          </a:prstGeom>
          <a:noFill/>
          <a:ln>
            <a:noFill/>
          </a:ln>
        </p:spPr>
      </p:pic>
      <p:sp>
        <p:nvSpPr>
          <p:cNvPr id="134" name="Google Shape;134;p1"/>
          <p:cNvSpPr txBox="1"/>
          <p:nvPr/>
        </p:nvSpPr>
        <p:spPr>
          <a:xfrm>
            <a:off x="3664375" y="129275"/>
            <a:ext cx="34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741B47"/>
                </a:solidFill>
                <a:latin typeface="Nunito"/>
                <a:ea typeface="Nunito"/>
                <a:cs typeface="Nunito"/>
                <a:sym typeface="Nunito"/>
              </a:rPr>
              <a:t>Advance Microsoft Office Programs</a:t>
            </a:r>
            <a:endParaRPr b="1">
              <a:solidFill>
                <a:srgbClr val="741B47"/>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e8c37a6c47_0_3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20" name="Google Shape;220;g2e8c37a6c47_0_3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e8c37a6c47_0_3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2e8c37a6c47_0_31"/>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23" name="Google Shape;223;g2e8c37a6c47_0_31"/>
          <p:cNvSpPr txBox="1"/>
          <p:nvPr/>
        </p:nvSpPr>
        <p:spPr>
          <a:xfrm>
            <a:off x="-112550" y="769750"/>
            <a:ext cx="8971500" cy="1962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650">
                <a:latin typeface="Merriweather"/>
                <a:ea typeface="Merriweather"/>
                <a:cs typeface="Merriweather"/>
                <a:sym typeface="Merriweather"/>
              </a:rPr>
              <a:t>Share Screen</a:t>
            </a:r>
            <a:endParaRPr b="1"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Select what you want to share:</a:t>
            </a:r>
            <a:endParaRPr sz="1650">
              <a:latin typeface="Merriweather"/>
              <a:ea typeface="Merriweather"/>
              <a:cs typeface="Merriweather"/>
              <a:sym typeface="Merriweather"/>
            </a:endParaRPr>
          </a:p>
          <a:p>
            <a:pPr indent="0" lvl="0" marL="914400" rtl="0" algn="just">
              <a:spcBef>
                <a:spcPts val="0"/>
              </a:spcBef>
              <a:spcAft>
                <a:spcPts val="0"/>
              </a:spcAft>
              <a:buNone/>
            </a:pPr>
            <a:r>
              <a:rPr lang="en" sz="1650">
                <a:latin typeface="Merriweather"/>
                <a:ea typeface="Merriweather"/>
                <a:cs typeface="Merriweather"/>
                <a:sym typeface="Merriweather"/>
              </a:rPr>
              <a:t>▪ Desktop lets you show everything on your screen.</a:t>
            </a:r>
            <a:endParaRPr sz="1650">
              <a:latin typeface="Merriweather"/>
              <a:ea typeface="Merriweather"/>
              <a:cs typeface="Merriweather"/>
              <a:sym typeface="Merriweather"/>
            </a:endParaRPr>
          </a:p>
          <a:p>
            <a:pPr indent="0" lvl="0" marL="914400" rtl="0" algn="just">
              <a:spcBef>
                <a:spcPts val="0"/>
              </a:spcBef>
              <a:spcAft>
                <a:spcPts val="0"/>
              </a:spcAft>
              <a:buNone/>
            </a:pPr>
            <a:r>
              <a:rPr lang="en" sz="1650">
                <a:latin typeface="Merriweather"/>
                <a:ea typeface="Merriweather"/>
                <a:cs typeface="Merriweather"/>
                <a:sym typeface="Merriweather"/>
              </a:rPr>
              <a:t>▪ Window lets you show a specific app.</a:t>
            </a:r>
            <a:endParaRPr sz="1650">
              <a:latin typeface="Merriweather"/>
              <a:ea typeface="Merriweather"/>
              <a:cs typeface="Merriweather"/>
              <a:sym typeface="Merriweather"/>
            </a:endParaRPr>
          </a:p>
          <a:p>
            <a:pPr indent="0" lvl="0" marL="914400" rtl="0" algn="just">
              <a:spcBef>
                <a:spcPts val="0"/>
              </a:spcBef>
              <a:spcAft>
                <a:spcPts val="0"/>
              </a:spcAft>
              <a:buNone/>
            </a:pPr>
            <a:r>
              <a:rPr lang="en" sz="1650">
                <a:latin typeface="Merriweather"/>
                <a:ea typeface="Merriweather"/>
                <a:cs typeface="Merriweather"/>
                <a:sym typeface="Merriweather"/>
              </a:rPr>
              <a:t>▪ PowerPoint lets you show a presentation.</a:t>
            </a:r>
            <a:endParaRPr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After you select what you want to show, a red border surrounds what you're sharing.</a:t>
            </a:r>
            <a:endParaRPr sz="1650">
              <a:latin typeface="Merriweather"/>
              <a:ea typeface="Merriweather"/>
              <a:cs typeface="Merriweather"/>
              <a:sym typeface="Merriweather"/>
            </a:endParaRPr>
          </a:p>
        </p:txBody>
      </p:sp>
      <p:pic>
        <p:nvPicPr>
          <p:cNvPr id="224" name="Google Shape;224;g2e8c37a6c47_0_31"/>
          <p:cNvPicPr preferRelativeResize="0"/>
          <p:nvPr/>
        </p:nvPicPr>
        <p:blipFill>
          <a:blip r:embed="rId3">
            <a:alphaModFix/>
          </a:blip>
          <a:stretch>
            <a:fillRect/>
          </a:stretch>
        </p:blipFill>
        <p:spPr>
          <a:xfrm>
            <a:off x="1646425" y="3042525"/>
            <a:ext cx="5851151" cy="149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eefb1cea99_0_11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30" name="Google Shape;230;g2eefb1cea99_0_11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2eefb1cea99_0_11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2eefb1cea99_0_112"/>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33" name="Google Shape;233;g2eefb1cea99_0_112"/>
          <p:cNvSpPr txBox="1"/>
          <p:nvPr/>
        </p:nvSpPr>
        <p:spPr>
          <a:xfrm>
            <a:off x="-112550" y="769750"/>
            <a:ext cx="8971500" cy="247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650">
                <a:latin typeface="Merriweather"/>
                <a:ea typeface="Merriweather"/>
                <a:cs typeface="Merriweather"/>
                <a:sym typeface="Merriweather"/>
              </a:rPr>
              <a:t>Share Screen</a:t>
            </a:r>
            <a:endParaRPr b="1" sz="1650">
              <a:latin typeface="Merriweather"/>
              <a:ea typeface="Merriweather"/>
              <a:cs typeface="Merriweather"/>
              <a:sym typeface="Merriweather"/>
            </a:endParaRPr>
          </a:p>
          <a:p>
            <a:pPr indent="-333375" lvl="0" marL="457200" rtl="0" algn="just">
              <a:spcBef>
                <a:spcPts val="0"/>
              </a:spcBef>
              <a:spcAft>
                <a:spcPts val="0"/>
              </a:spcAft>
              <a:buSzPts val="1650"/>
              <a:buFont typeface="Merriweather"/>
              <a:buAutoNum type="alphaUcPeriod"/>
            </a:pPr>
            <a:r>
              <a:rPr lang="en" sz="1650">
                <a:latin typeface="Merriweather"/>
                <a:ea typeface="Merriweather"/>
                <a:cs typeface="Merriweather"/>
                <a:sym typeface="Merriweather"/>
              </a:rPr>
              <a:t>Select the Share Screen icon</a:t>
            </a:r>
            <a:endParaRPr sz="1650">
              <a:latin typeface="Merriweather"/>
              <a:ea typeface="Merriweather"/>
              <a:cs typeface="Merriweather"/>
              <a:sym typeface="Merriweather"/>
            </a:endParaRPr>
          </a:p>
          <a:p>
            <a:pPr indent="-333375" lvl="0" marL="457200" rtl="0" algn="just">
              <a:spcBef>
                <a:spcPts val="0"/>
              </a:spcBef>
              <a:spcAft>
                <a:spcPts val="0"/>
              </a:spcAft>
              <a:buSzPts val="1650"/>
              <a:buFont typeface="Merriweather"/>
              <a:buAutoNum type="alphaUcPeriod"/>
            </a:pPr>
            <a:r>
              <a:rPr lang="en" sz="1650">
                <a:latin typeface="Merriweather"/>
                <a:ea typeface="Merriweather"/>
                <a:cs typeface="Merriweather"/>
                <a:sym typeface="Merriweather"/>
              </a:rPr>
              <a:t>Note the Include System Audio box is unchecked by default. Check when playing back video for meeting participants.</a:t>
            </a:r>
            <a:endParaRPr sz="1650">
              <a:latin typeface="Merriweather"/>
              <a:ea typeface="Merriweather"/>
              <a:cs typeface="Merriweather"/>
              <a:sym typeface="Merriweather"/>
            </a:endParaRPr>
          </a:p>
          <a:p>
            <a:pPr indent="-333375" lvl="0" marL="457200" rtl="0" algn="just">
              <a:spcBef>
                <a:spcPts val="0"/>
              </a:spcBef>
              <a:spcAft>
                <a:spcPts val="0"/>
              </a:spcAft>
              <a:buSzPts val="1650"/>
              <a:buFont typeface="Merriweather"/>
              <a:buAutoNum type="alphaUcPeriod"/>
            </a:pPr>
            <a:r>
              <a:rPr lang="en" sz="1650">
                <a:latin typeface="Merriweather"/>
                <a:ea typeface="Merriweather"/>
                <a:cs typeface="Merriweather"/>
                <a:sym typeface="Merriweather"/>
              </a:rPr>
              <a:t>Select </a:t>
            </a:r>
            <a:r>
              <a:rPr b="1" lang="en" sz="1650">
                <a:latin typeface="Merriweather"/>
                <a:ea typeface="Merriweather"/>
                <a:cs typeface="Merriweather"/>
                <a:sym typeface="Merriweather"/>
              </a:rPr>
              <a:t>Presenter Mode</a:t>
            </a:r>
            <a:r>
              <a:rPr lang="en" sz="1650">
                <a:latin typeface="Merriweather"/>
                <a:ea typeface="Merriweather"/>
                <a:cs typeface="Merriweather"/>
                <a:sym typeface="Merriweather"/>
              </a:rPr>
              <a:t> options:</a:t>
            </a:r>
            <a:endParaRPr sz="1650">
              <a:latin typeface="Merriweather"/>
              <a:ea typeface="Merriweather"/>
              <a:cs typeface="Merriweather"/>
              <a:sym typeface="Merriweather"/>
            </a:endParaRPr>
          </a:p>
          <a:p>
            <a:pPr indent="0" lvl="0" marL="1371600" rtl="0" algn="just">
              <a:spcBef>
                <a:spcPts val="0"/>
              </a:spcBef>
              <a:spcAft>
                <a:spcPts val="0"/>
              </a:spcAft>
              <a:buNone/>
            </a:pPr>
            <a:r>
              <a:rPr lang="en" sz="1650">
                <a:latin typeface="Merriweather"/>
                <a:ea typeface="Merriweather"/>
                <a:cs typeface="Merriweather"/>
                <a:sym typeface="Merriweather"/>
              </a:rPr>
              <a:t>1. Content only</a:t>
            </a:r>
            <a:endParaRPr sz="1650">
              <a:latin typeface="Merriweather"/>
              <a:ea typeface="Merriweather"/>
              <a:cs typeface="Merriweather"/>
              <a:sym typeface="Merriweather"/>
            </a:endParaRPr>
          </a:p>
          <a:p>
            <a:pPr indent="0" lvl="0" marL="1371600" rtl="0" algn="just">
              <a:spcBef>
                <a:spcPts val="0"/>
              </a:spcBef>
              <a:spcAft>
                <a:spcPts val="0"/>
              </a:spcAft>
              <a:buNone/>
            </a:pPr>
            <a:r>
              <a:rPr lang="en" sz="1650">
                <a:latin typeface="Merriweather"/>
                <a:ea typeface="Merriweather"/>
                <a:cs typeface="Merriweather"/>
                <a:sym typeface="Merriweather"/>
              </a:rPr>
              <a:t>2. Standout (camera must be on)</a:t>
            </a:r>
            <a:endParaRPr sz="1650">
              <a:latin typeface="Merriweather"/>
              <a:ea typeface="Merriweather"/>
              <a:cs typeface="Merriweather"/>
              <a:sym typeface="Merriweather"/>
            </a:endParaRPr>
          </a:p>
          <a:p>
            <a:pPr indent="0" lvl="0" marL="1371600" rtl="0" algn="just">
              <a:spcBef>
                <a:spcPts val="0"/>
              </a:spcBef>
              <a:spcAft>
                <a:spcPts val="0"/>
              </a:spcAft>
              <a:buNone/>
            </a:pPr>
            <a:r>
              <a:rPr lang="en" sz="1650">
                <a:latin typeface="Merriweather"/>
                <a:ea typeface="Merriweather"/>
                <a:cs typeface="Merriweather"/>
                <a:sym typeface="Merriweather"/>
              </a:rPr>
              <a:t>3. Side by Side (camera must be on)</a:t>
            </a:r>
            <a:endParaRPr sz="1650">
              <a:latin typeface="Merriweather"/>
              <a:ea typeface="Merriweather"/>
              <a:cs typeface="Merriweather"/>
              <a:sym typeface="Merriweather"/>
            </a:endParaRPr>
          </a:p>
          <a:p>
            <a:pPr indent="0" lvl="0" marL="1371600" rtl="0" algn="just">
              <a:spcBef>
                <a:spcPts val="0"/>
              </a:spcBef>
              <a:spcAft>
                <a:spcPts val="0"/>
              </a:spcAft>
              <a:buNone/>
            </a:pPr>
            <a:r>
              <a:t/>
            </a:r>
            <a:endParaRPr sz="1650">
              <a:latin typeface="Merriweather"/>
              <a:ea typeface="Merriweather"/>
              <a:cs typeface="Merriweather"/>
              <a:sym typeface="Merriweather"/>
            </a:endParaRPr>
          </a:p>
        </p:txBody>
      </p:sp>
      <p:pic>
        <p:nvPicPr>
          <p:cNvPr id="234" name="Google Shape;234;g2eefb1cea99_0_112"/>
          <p:cNvPicPr preferRelativeResize="0"/>
          <p:nvPr/>
        </p:nvPicPr>
        <p:blipFill rotWithShape="1">
          <a:blip r:embed="rId3">
            <a:alphaModFix/>
          </a:blip>
          <a:srcRect b="0" l="0" r="0" t="7808"/>
          <a:stretch/>
        </p:blipFill>
        <p:spPr>
          <a:xfrm>
            <a:off x="2996150" y="3035775"/>
            <a:ext cx="3780275" cy="1853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eefb1cea99_0_125"/>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40" name="Google Shape;240;g2eefb1cea99_0_125"/>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2eefb1cea99_0_125"/>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eefb1cea99_0_125"/>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43" name="Google Shape;243;g2eefb1cea99_0_125"/>
          <p:cNvSpPr txBox="1"/>
          <p:nvPr/>
        </p:nvSpPr>
        <p:spPr>
          <a:xfrm>
            <a:off x="86250" y="769750"/>
            <a:ext cx="8971500" cy="2216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650">
                <a:latin typeface="Merriweather"/>
                <a:ea typeface="Merriweather"/>
                <a:cs typeface="Merriweather"/>
                <a:sym typeface="Merriweather"/>
              </a:rPr>
              <a:t>Share Screen</a:t>
            </a:r>
            <a:endParaRPr b="1"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D.    Select shared content:</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        </a:t>
            </a:r>
            <a:r>
              <a:rPr b="1" lang="en" sz="1650">
                <a:latin typeface="Merriweather"/>
                <a:ea typeface="Merriweather"/>
                <a:cs typeface="Merriweather"/>
                <a:sym typeface="Merriweather"/>
              </a:rPr>
              <a:t>Screen</a:t>
            </a:r>
            <a:r>
              <a:rPr lang="en" sz="1650">
                <a:latin typeface="Merriweather"/>
                <a:ea typeface="Merriweather"/>
                <a:cs typeface="Merriweather"/>
                <a:sym typeface="Merriweather"/>
              </a:rPr>
              <a:t> allows for sharing the screen in its entirety.</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        </a:t>
            </a:r>
            <a:r>
              <a:rPr b="1" lang="en" sz="1650">
                <a:latin typeface="Merriweather"/>
                <a:ea typeface="Merriweather"/>
                <a:cs typeface="Merriweather"/>
                <a:sym typeface="Merriweather"/>
              </a:rPr>
              <a:t>Window</a:t>
            </a:r>
            <a:r>
              <a:rPr lang="en" sz="1650">
                <a:latin typeface="Merriweather"/>
                <a:ea typeface="Merriweather"/>
                <a:cs typeface="Merriweather"/>
                <a:sym typeface="Merriweather"/>
              </a:rPr>
              <a:t> allows for sharing an app window.</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        </a:t>
            </a:r>
            <a:r>
              <a:rPr b="1" lang="en" sz="1650">
                <a:latin typeface="Merriweather"/>
                <a:ea typeface="Merriweather"/>
                <a:cs typeface="Merriweather"/>
                <a:sym typeface="Merriweather"/>
              </a:rPr>
              <a:t>PowerPoint Live</a:t>
            </a:r>
            <a:r>
              <a:rPr lang="en" sz="1650">
                <a:latin typeface="Merriweather"/>
                <a:ea typeface="Merriweather"/>
                <a:cs typeface="Merriweather"/>
                <a:sym typeface="Merriweather"/>
              </a:rPr>
              <a:t> allows for native PowerPoint presentation sharing.</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     </a:t>
            </a:r>
            <a:r>
              <a:rPr b="1" lang="en" sz="1650">
                <a:latin typeface="Merriweather"/>
                <a:ea typeface="Merriweather"/>
                <a:cs typeface="Merriweather"/>
                <a:sym typeface="Merriweather"/>
              </a:rPr>
              <a:t>   Browse</a:t>
            </a:r>
            <a:r>
              <a:rPr lang="en" sz="1650">
                <a:latin typeface="Merriweather"/>
                <a:ea typeface="Merriweather"/>
                <a:cs typeface="Merriweather"/>
                <a:sym typeface="Merriweather"/>
              </a:rPr>
              <a:t> allows for browsing PowerPoint presentations.</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        </a:t>
            </a:r>
            <a:r>
              <a:rPr b="1" lang="en" sz="1650">
                <a:latin typeface="Merriweather"/>
                <a:ea typeface="Merriweather"/>
                <a:cs typeface="Merriweather"/>
                <a:sym typeface="Merriweather"/>
              </a:rPr>
              <a:t>Whiteboard</a:t>
            </a:r>
            <a:r>
              <a:rPr lang="en" sz="1650">
                <a:latin typeface="Merriweather"/>
                <a:ea typeface="Merriweather"/>
                <a:cs typeface="Merriweather"/>
                <a:sym typeface="Merriweather"/>
              </a:rPr>
              <a:t> allows for collaborative digital whiteboarding.</a:t>
            </a:r>
            <a:endParaRPr sz="1650">
              <a:latin typeface="Merriweather"/>
              <a:ea typeface="Merriweather"/>
              <a:cs typeface="Merriweather"/>
              <a:sym typeface="Merriweather"/>
            </a:endParaRPr>
          </a:p>
          <a:p>
            <a:pPr indent="0" lvl="0" marL="0" rtl="0" algn="just">
              <a:spcBef>
                <a:spcPts val="0"/>
              </a:spcBef>
              <a:spcAft>
                <a:spcPts val="0"/>
              </a:spcAft>
              <a:buNone/>
            </a:pPr>
            <a:r>
              <a:t/>
            </a:r>
            <a:endParaRPr sz="1650">
              <a:latin typeface="Merriweather"/>
              <a:ea typeface="Merriweather"/>
              <a:cs typeface="Merriweather"/>
              <a:sym typeface="Merriweather"/>
            </a:endParaRPr>
          </a:p>
        </p:txBody>
      </p:sp>
      <p:pic>
        <p:nvPicPr>
          <p:cNvPr id="244" name="Google Shape;244;g2eefb1cea99_0_125"/>
          <p:cNvPicPr preferRelativeResize="0"/>
          <p:nvPr/>
        </p:nvPicPr>
        <p:blipFill>
          <a:blip r:embed="rId3">
            <a:alphaModFix/>
          </a:blip>
          <a:stretch>
            <a:fillRect/>
          </a:stretch>
        </p:blipFill>
        <p:spPr>
          <a:xfrm>
            <a:off x="3216700" y="2702825"/>
            <a:ext cx="2943425" cy="228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e8c37a6c47_0_5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50" name="Google Shape;250;g2e8c37a6c47_0_5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2e8c37a6c47_0_5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2e8c37a6c47_0_5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53" name="Google Shape;253;g2e8c37a6c47_0_54"/>
          <p:cNvSpPr txBox="1"/>
          <p:nvPr/>
        </p:nvSpPr>
        <p:spPr>
          <a:xfrm>
            <a:off x="-165600" y="1234250"/>
            <a:ext cx="4412400" cy="29784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650">
                <a:latin typeface="Merriweather"/>
                <a:ea typeface="Merriweather"/>
                <a:cs typeface="Merriweather"/>
                <a:sym typeface="Merriweather"/>
              </a:rPr>
              <a:t>Record </a:t>
            </a:r>
            <a:r>
              <a:rPr b="1" lang="en" sz="1650">
                <a:latin typeface="Merriweather"/>
                <a:ea typeface="Merriweather"/>
                <a:cs typeface="Merriweather"/>
                <a:sym typeface="Merriweather"/>
              </a:rPr>
              <a:t>Meeting</a:t>
            </a:r>
            <a:endParaRPr b="1"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Navigate to the More Actions... menu from within the Teams meeting window and select the Start recording option.</a:t>
            </a:r>
            <a:endParaRPr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When the meeting has ended and you’d like to stop recording, select the Stop Recording option from the More Actions menu.</a:t>
            </a:r>
            <a:endParaRPr sz="1650">
              <a:latin typeface="Merriweather"/>
              <a:ea typeface="Merriweather"/>
              <a:cs typeface="Merriweather"/>
              <a:sym typeface="Merriweather"/>
            </a:endParaRPr>
          </a:p>
          <a:p>
            <a:pPr indent="0" lvl="0" marL="914400" rtl="0" algn="just">
              <a:spcBef>
                <a:spcPts val="0"/>
              </a:spcBef>
              <a:spcAft>
                <a:spcPts val="0"/>
              </a:spcAft>
              <a:buNone/>
            </a:pPr>
            <a:r>
              <a:t/>
            </a:r>
            <a:endParaRPr sz="1650">
              <a:latin typeface="Merriweather"/>
              <a:ea typeface="Merriweather"/>
              <a:cs typeface="Merriweather"/>
              <a:sym typeface="Merriweather"/>
            </a:endParaRPr>
          </a:p>
        </p:txBody>
      </p:sp>
      <p:pic>
        <p:nvPicPr>
          <p:cNvPr id="254" name="Google Shape;254;g2e8c37a6c47_0_54"/>
          <p:cNvPicPr preferRelativeResize="0"/>
          <p:nvPr/>
        </p:nvPicPr>
        <p:blipFill>
          <a:blip r:embed="rId3">
            <a:alphaModFix/>
          </a:blip>
          <a:stretch>
            <a:fillRect/>
          </a:stretch>
        </p:blipFill>
        <p:spPr>
          <a:xfrm>
            <a:off x="4561900" y="1432875"/>
            <a:ext cx="4263575" cy="27368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e8c37a6c47_0_66"/>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60" name="Google Shape;260;g2e8c37a6c47_0_66"/>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e8c37a6c47_0_66"/>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e8c37a6c47_0_66"/>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63" name="Google Shape;263;g2e8c37a6c47_0_66"/>
          <p:cNvSpPr txBox="1"/>
          <p:nvPr/>
        </p:nvSpPr>
        <p:spPr>
          <a:xfrm>
            <a:off x="-106175" y="1101525"/>
            <a:ext cx="3742500" cy="3755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450">
                <a:latin typeface="Merriweather"/>
                <a:ea typeface="Merriweather"/>
                <a:cs typeface="Merriweather"/>
                <a:sym typeface="Merriweather"/>
              </a:rPr>
              <a:t>Collaborative meeting notes</a:t>
            </a:r>
            <a:endParaRPr b="1" sz="1450">
              <a:latin typeface="Merriweather"/>
              <a:ea typeface="Merriweather"/>
              <a:cs typeface="Merriweather"/>
              <a:sym typeface="Merriweather"/>
            </a:endParaRPr>
          </a:p>
          <a:p>
            <a:pPr indent="-320675" lvl="0" marL="914400" rtl="0" algn="just">
              <a:spcBef>
                <a:spcPts val="0"/>
              </a:spcBef>
              <a:spcAft>
                <a:spcPts val="0"/>
              </a:spcAft>
              <a:buSzPts val="1450"/>
              <a:buFont typeface="Merriweather"/>
              <a:buChar char="●"/>
            </a:pPr>
            <a:r>
              <a:rPr lang="en" sz="1450">
                <a:latin typeface="Merriweather"/>
                <a:ea typeface="Merriweather"/>
                <a:cs typeface="Merriweather"/>
                <a:sym typeface="Merriweather"/>
              </a:rPr>
              <a:t>The notes pane is always accessible by selecting the Meeting details icon in the control bar. Updates to collaborative meeting notes are reflected in real-time.</a:t>
            </a:r>
            <a:endParaRPr sz="1450">
              <a:latin typeface="Merriweather"/>
              <a:ea typeface="Merriweather"/>
              <a:cs typeface="Merriweather"/>
              <a:sym typeface="Merriweather"/>
            </a:endParaRPr>
          </a:p>
          <a:p>
            <a:pPr indent="-320675" lvl="0" marL="914400" rtl="0" algn="just">
              <a:spcBef>
                <a:spcPts val="0"/>
              </a:spcBef>
              <a:spcAft>
                <a:spcPts val="0"/>
              </a:spcAft>
              <a:buSzPts val="1450"/>
              <a:buFont typeface="Merriweather"/>
              <a:buChar char="●"/>
            </a:pPr>
            <a:r>
              <a:rPr lang="en" sz="1450">
                <a:latin typeface="Merriweather"/>
                <a:ea typeface="Merriweather"/>
                <a:cs typeface="Merriweather"/>
                <a:sym typeface="Merriweather"/>
              </a:rPr>
              <a:t>Select Open in OneNote from the meeting window, or browse to </a:t>
            </a:r>
            <a:r>
              <a:rPr lang="en" sz="1450" u="sng">
                <a:solidFill>
                  <a:schemeClr val="hlink"/>
                </a:solidFill>
                <a:latin typeface="Merriweather"/>
                <a:ea typeface="Merriweather"/>
                <a:cs typeface="Merriweather"/>
                <a:sym typeface="Merriweather"/>
                <a:hlinkClick r:id="rId3"/>
              </a:rPr>
              <a:t>https://www.onenote.com/meetingnotes</a:t>
            </a:r>
            <a:r>
              <a:rPr lang="en" sz="1450">
                <a:latin typeface="Merriweather"/>
                <a:ea typeface="Merriweather"/>
                <a:cs typeface="Merriweather"/>
                <a:sym typeface="Merriweather"/>
              </a:rPr>
              <a:t> to see all your meeting notes. Click on a tile to open notes for that meeting.</a:t>
            </a:r>
            <a:endParaRPr sz="1450">
              <a:latin typeface="Merriweather"/>
              <a:ea typeface="Merriweather"/>
              <a:cs typeface="Merriweather"/>
              <a:sym typeface="Merriweather"/>
            </a:endParaRPr>
          </a:p>
          <a:p>
            <a:pPr indent="0" lvl="0" marL="914400" rtl="0" algn="just">
              <a:spcBef>
                <a:spcPts val="0"/>
              </a:spcBef>
              <a:spcAft>
                <a:spcPts val="0"/>
              </a:spcAft>
              <a:buNone/>
            </a:pPr>
            <a:r>
              <a:t/>
            </a:r>
            <a:endParaRPr sz="1450">
              <a:latin typeface="Merriweather"/>
              <a:ea typeface="Merriweather"/>
              <a:cs typeface="Merriweather"/>
              <a:sym typeface="Merriweather"/>
            </a:endParaRPr>
          </a:p>
        </p:txBody>
      </p:sp>
      <p:pic>
        <p:nvPicPr>
          <p:cNvPr id="264" name="Google Shape;264;g2e8c37a6c47_0_66"/>
          <p:cNvPicPr preferRelativeResize="0"/>
          <p:nvPr/>
        </p:nvPicPr>
        <p:blipFill>
          <a:blip r:embed="rId4">
            <a:alphaModFix/>
          </a:blip>
          <a:stretch>
            <a:fillRect/>
          </a:stretch>
        </p:blipFill>
        <p:spPr>
          <a:xfrm>
            <a:off x="3928300" y="1244700"/>
            <a:ext cx="4917299" cy="27659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e8c37a6c47_0_79"/>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70" name="Google Shape;270;g2e8c37a6c47_0_79"/>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e8c37a6c47_0_79"/>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2e8c37a6c47_0_79"/>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73" name="Google Shape;273;g2e8c37a6c47_0_79"/>
          <p:cNvSpPr txBox="1"/>
          <p:nvPr/>
        </p:nvSpPr>
        <p:spPr>
          <a:xfrm>
            <a:off x="106175" y="1088250"/>
            <a:ext cx="3742500" cy="37557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450">
                <a:latin typeface="Merriweather"/>
                <a:ea typeface="Merriweather"/>
                <a:cs typeface="Merriweather"/>
                <a:sym typeface="Merriweather"/>
              </a:rPr>
              <a:t>Sharing a recorded meeting</a:t>
            </a:r>
            <a:endParaRPr b="1" sz="1450">
              <a:latin typeface="Merriweather"/>
              <a:ea typeface="Merriweather"/>
              <a:cs typeface="Merriweather"/>
              <a:sym typeface="Merriweather"/>
            </a:endParaRPr>
          </a:p>
          <a:p>
            <a:pPr indent="-320675" lvl="0" marL="457200" rtl="0" algn="just">
              <a:spcBef>
                <a:spcPts val="0"/>
              </a:spcBef>
              <a:spcAft>
                <a:spcPts val="0"/>
              </a:spcAft>
              <a:buSzPts val="1450"/>
              <a:buFont typeface="Merriweather"/>
              <a:buChar char="●"/>
            </a:pPr>
            <a:r>
              <a:rPr lang="en" sz="1450">
                <a:latin typeface="Merriweather"/>
                <a:ea typeface="Merriweather"/>
                <a:cs typeface="Merriweather"/>
                <a:sym typeface="Merriweather"/>
              </a:rPr>
              <a:t>Navigate to the Chat app in the App Rail and select the meeting chat for your recent meeting.</a:t>
            </a:r>
            <a:endParaRPr sz="1450">
              <a:latin typeface="Merriweather"/>
              <a:ea typeface="Merriweather"/>
              <a:cs typeface="Merriweather"/>
              <a:sym typeface="Merriweather"/>
            </a:endParaRPr>
          </a:p>
          <a:p>
            <a:pPr indent="-320675" lvl="0" marL="457200" rtl="0" algn="just">
              <a:spcBef>
                <a:spcPts val="0"/>
              </a:spcBef>
              <a:spcAft>
                <a:spcPts val="0"/>
              </a:spcAft>
              <a:buSzPts val="1450"/>
              <a:buFont typeface="Merriweather"/>
              <a:buChar char="●"/>
            </a:pPr>
            <a:r>
              <a:rPr lang="en" sz="1450">
                <a:latin typeface="Merriweather"/>
                <a:ea typeface="Merriweather"/>
                <a:cs typeface="Merriweather"/>
                <a:sym typeface="Merriweather"/>
              </a:rPr>
              <a:t>Click the icon showing a preview of the meeting recording. This will launch a video player embedded in a browser window.</a:t>
            </a:r>
            <a:endParaRPr sz="1450">
              <a:latin typeface="Merriweather"/>
              <a:ea typeface="Merriweather"/>
              <a:cs typeface="Merriweather"/>
              <a:sym typeface="Merriweather"/>
            </a:endParaRPr>
          </a:p>
          <a:p>
            <a:pPr indent="-320675" lvl="0" marL="457200" rtl="0" algn="just">
              <a:spcBef>
                <a:spcPts val="0"/>
              </a:spcBef>
              <a:spcAft>
                <a:spcPts val="0"/>
              </a:spcAft>
              <a:buSzPts val="1450"/>
              <a:buFont typeface="Merriweather"/>
              <a:buChar char="●"/>
            </a:pPr>
            <a:r>
              <a:rPr lang="en" sz="1450">
                <a:latin typeface="Merriweather"/>
                <a:ea typeface="Merriweather"/>
                <a:cs typeface="Merriweather"/>
                <a:sym typeface="Merriweather"/>
              </a:rPr>
              <a:t>In the toolbar across the top of the window, click the Share option and type in the name(s) of the people you’d like to share access to the recorded meeting to. Click Send – they’ll receive an email notification.</a:t>
            </a:r>
            <a:endParaRPr sz="1450">
              <a:latin typeface="Merriweather"/>
              <a:ea typeface="Merriweather"/>
              <a:cs typeface="Merriweather"/>
              <a:sym typeface="Merriweather"/>
            </a:endParaRPr>
          </a:p>
          <a:p>
            <a:pPr indent="0" lvl="0" marL="1371600" rtl="0" algn="just">
              <a:spcBef>
                <a:spcPts val="0"/>
              </a:spcBef>
              <a:spcAft>
                <a:spcPts val="0"/>
              </a:spcAft>
              <a:buNone/>
            </a:pPr>
            <a:r>
              <a:t/>
            </a:r>
            <a:endParaRPr sz="1450">
              <a:latin typeface="Merriweather"/>
              <a:ea typeface="Merriweather"/>
              <a:cs typeface="Merriweather"/>
              <a:sym typeface="Merriweather"/>
            </a:endParaRPr>
          </a:p>
        </p:txBody>
      </p:sp>
      <p:pic>
        <p:nvPicPr>
          <p:cNvPr id="274" name="Google Shape;274;g2e8c37a6c47_0_79"/>
          <p:cNvPicPr preferRelativeResize="0"/>
          <p:nvPr/>
        </p:nvPicPr>
        <p:blipFill>
          <a:blip r:embed="rId3">
            <a:alphaModFix/>
          </a:blip>
          <a:stretch>
            <a:fillRect/>
          </a:stretch>
        </p:blipFill>
        <p:spPr>
          <a:xfrm>
            <a:off x="4067425" y="1218200"/>
            <a:ext cx="4499618" cy="313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e8c37a6c47_0_95"/>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80" name="Google Shape;280;g2e8c37a6c47_0_95"/>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2e8c37a6c47_0_95"/>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2e8c37a6c47_0_95"/>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83" name="Google Shape;283;g2e8c37a6c47_0_95"/>
          <p:cNvSpPr txBox="1"/>
          <p:nvPr/>
        </p:nvSpPr>
        <p:spPr>
          <a:xfrm>
            <a:off x="371600" y="1128075"/>
            <a:ext cx="3742500" cy="33246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550">
                <a:latin typeface="Merriweather"/>
                <a:ea typeface="Merriweather"/>
                <a:cs typeface="Merriweather"/>
                <a:sym typeface="Merriweather"/>
              </a:rPr>
              <a:t>Assign and track action items</a:t>
            </a:r>
            <a:endParaRPr b="1" sz="1550">
              <a:latin typeface="Merriweather"/>
              <a:ea typeface="Merriweather"/>
              <a:cs typeface="Merriweather"/>
              <a:sym typeface="Merriweather"/>
            </a:endParaRPr>
          </a:p>
          <a:p>
            <a:pPr indent="-320675" lvl="0" marL="457200" rtl="0" algn="l">
              <a:spcBef>
                <a:spcPts val="0"/>
              </a:spcBef>
              <a:spcAft>
                <a:spcPts val="0"/>
              </a:spcAft>
              <a:buSzPts val="1450"/>
              <a:buFont typeface="Merriweather"/>
              <a:buChar char="●"/>
            </a:pPr>
            <a:r>
              <a:rPr lang="en" sz="1450">
                <a:latin typeface="Merriweather"/>
                <a:ea typeface="Merriweather"/>
                <a:cs typeface="Merriweather"/>
                <a:sym typeface="Merriweather"/>
              </a:rPr>
              <a:t>Navigate to the Teams app in the App Rail and click the + icon to create a new tab in the channel most relevant to your recent meeting.</a:t>
            </a:r>
            <a:endParaRPr sz="1450">
              <a:latin typeface="Merriweather"/>
              <a:ea typeface="Merriweather"/>
              <a:cs typeface="Merriweather"/>
              <a:sym typeface="Merriweather"/>
            </a:endParaRPr>
          </a:p>
          <a:p>
            <a:pPr indent="-320675" lvl="0" marL="457200" rtl="0" algn="l">
              <a:spcBef>
                <a:spcPts val="0"/>
              </a:spcBef>
              <a:spcAft>
                <a:spcPts val="0"/>
              </a:spcAft>
              <a:buSzPts val="1450"/>
              <a:buFont typeface="Merriweather"/>
              <a:buChar char="●"/>
            </a:pPr>
            <a:r>
              <a:rPr lang="en" sz="1450">
                <a:latin typeface="Merriweather"/>
                <a:ea typeface="Merriweather"/>
                <a:cs typeface="Merriweather"/>
                <a:sym typeface="Merriweather"/>
              </a:rPr>
              <a:t>Search for “Tasks” in order to locate the Tasks by Planner and To Do integration.</a:t>
            </a:r>
            <a:endParaRPr sz="1450">
              <a:latin typeface="Merriweather"/>
              <a:ea typeface="Merriweather"/>
              <a:cs typeface="Merriweather"/>
              <a:sym typeface="Merriweather"/>
            </a:endParaRPr>
          </a:p>
          <a:p>
            <a:pPr indent="-320675" lvl="0" marL="457200" rtl="0" algn="l">
              <a:spcBef>
                <a:spcPts val="0"/>
              </a:spcBef>
              <a:spcAft>
                <a:spcPts val="0"/>
              </a:spcAft>
              <a:buSzPts val="1450"/>
              <a:buFont typeface="Merriweather"/>
              <a:buChar char="●"/>
            </a:pPr>
            <a:r>
              <a:rPr lang="en" sz="1450">
                <a:latin typeface="Merriweather"/>
                <a:ea typeface="Merriweather"/>
                <a:cs typeface="Merriweather"/>
                <a:sym typeface="Merriweather"/>
              </a:rPr>
              <a:t>Type a descriptive name for your new plan in the Create a new plan field. You’ll now have a planner board, accessible to all team members. </a:t>
            </a:r>
            <a:endParaRPr sz="1450">
              <a:latin typeface="Merriweather"/>
              <a:ea typeface="Merriweather"/>
              <a:cs typeface="Merriweather"/>
              <a:sym typeface="Merriweather"/>
            </a:endParaRPr>
          </a:p>
        </p:txBody>
      </p:sp>
      <p:pic>
        <p:nvPicPr>
          <p:cNvPr id="284" name="Google Shape;284;g2e8c37a6c47_0_95"/>
          <p:cNvPicPr preferRelativeResize="0"/>
          <p:nvPr/>
        </p:nvPicPr>
        <p:blipFill>
          <a:blip r:embed="rId3">
            <a:alphaModFix/>
          </a:blip>
          <a:stretch>
            <a:fillRect/>
          </a:stretch>
        </p:blipFill>
        <p:spPr>
          <a:xfrm>
            <a:off x="4600949" y="1044750"/>
            <a:ext cx="3747202" cy="330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e8c37a6c47_0_11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90" name="Google Shape;290;g2e8c37a6c47_0_11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2e8c37a6c47_0_11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2e8c37a6c47_0_11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93" name="Google Shape;293;g2e8c37a6c47_0_110"/>
          <p:cNvSpPr txBox="1"/>
          <p:nvPr/>
        </p:nvSpPr>
        <p:spPr>
          <a:xfrm>
            <a:off x="0" y="1159600"/>
            <a:ext cx="4744200" cy="3294000"/>
          </a:xfrm>
          <a:prstGeom prst="rect">
            <a:avLst/>
          </a:prstGeom>
          <a:noFill/>
          <a:ln>
            <a:noFill/>
          </a:ln>
        </p:spPr>
        <p:txBody>
          <a:bodyPr anchorCtr="0" anchor="t" bIns="91425" lIns="91425" spcFirstLastPara="1" rIns="91425" wrap="square" tIns="91425">
            <a:spAutoFit/>
          </a:bodyPr>
          <a:lstStyle/>
          <a:p>
            <a:pPr indent="0" lvl="0" marL="914400" rtl="0" algn="just">
              <a:spcBef>
                <a:spcPts val="0"/>
              </a:spcBef>
              <a:spcAft>
                <a:spcPts val="0"/>
              </a:spcAft>
              <a:buNone/>
            </a:pPr>
            <a:r>
              <a:rPr b="1" lang="en" sz="1650">
                <a:latin typeface="Merriweather"/>
                <a:ea typeface="Merriweather"/>
                <a:cs typeface="Merriweather"/>
                <a:sym typeface="Merriweather"/>
              </a:rPr>
              <a:t>Using Class notebook</a:t>
            </a:r>
            <a:endParaRPr b="1"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If your teacher asks you to work in your class notebook, click on ‘’Teams’’ during the call</a:t>
            </a:r>
            <a:endParaRPr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Then select the correct subject/class</a:t>
            </a:r>
            <a:endParaRPr sz="1650">
              <a:latin typeface="Merriweather"/>
              <a:ea typeface="Merriweather"/>
              <a:cs typeface="Merriweather"/>
              <a:sym typeface="Merriweather"/>
            </a:endParaRPr>
          </a:p>
          <a:p>
            <a:pPr indent="-333375" lvl="0" marL="914400" rtl="0" algn="just">
              <a:spcBef>
                <a:spcPts val="0"/>
              </a:spcBef>
              <a:spcAft>
                <a:spcPts val="0"/>
              </a:spcAft>
              <a:buSzPts val="1650"/>
              <a:buFont typeface="Merriweather"/>
              <a:buChar char="●"/>
            </a:pPr>
            <a:r>
              <a:rPr lang="en" sz="1650">
                <a:latin typeface="Merriweather"/>
                <a:ea typeface="Merriweather"/>
                <a:cs typeface="Merriweather"/>
                <a:sym typeface="Merriweather"/>
              </a:rPr>
              <a:t>Finally, click on ‘’Class Notebook’’ where you will see the tasks you need to complete during or after the lesson</a:t>
            </a:r>
            <a:endParaRPr sz="16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294" name="Google Shape;294;g2e8c37a6c47_0_110"/>
          <p:cNvPicPr preferRelativeResize="0"/>
          <p:nvPr/>
        </p:nvPicPr>
        <p:blipFill>
          <a:blip r:embed="rId3">
            <a:alphaModFix/>
          </a:blip>
          <a:stretch>
            <a:fillRect/>
          </a:stretch>
        </p:blipFill>
        <p:spPr>
          <a:xfrm>
            <a:off x="5248472" y="963325"/>
            <a:ext cx="3259450" cy="3686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eefb1cea99_0_137"/>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00" name="Google Shape;300;g2eefb1cea99_0_137"/>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2eefb1cea99_0_137"/>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2eefb1cea99_0_137"/>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More Actions Icon</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03" name="Google Shape;303;g2eefb1cea99_0_137"/>
          <p:cNvSpPr txBox="1"/>
          <p:nvPr/>
        </p:nvSpPr>
        <p:spPr>
          <a:xfrm>
            <a:off x="204250" y="1112450"/>
            <a:ext cx="4744200" cy="428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50">
                <a:latin typeface="Merriweather"/>
                <a:ea typeface="Merriweather"/>
                <a:cs typeface="Merriweather"/>
                <a:sym typeface="Merriweather"/>
              </a:rPr>
              <a:t>1. </a:t>
            </a:r>
            <a:r>
              <a:rPr b="1" lang="en" sz="1550">
                <a:latin typeface="Merriweather"/>
                <a:ea typeface="Merriweather"/>
                <a:cs typeface="Merriweather"/>
                <a:sym typeface="Merriweather"/>
              </a:rPr>
              <a:t>Add an app: </a:t>
            </a:r>
            <a:r>
              <a:rPr lang="en" sz="1550">
                <a:latin typeface="Merriweather"/>
                <a:ea typeface="Merriweather"/>
                <a:cs typeface="Merriweather"/>
                <a:sym typeface="Merriweather"/>
              </a:rPr>
              <a:t>Prior or during a meeting an App. Example:</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Form/Breakthur/Kahoot</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2.Device Settings:</a:t>
            </a:r>
            <a:r>
              <a:rPr lang="en" sz="1550">
                <a:latin typeface="Merriweather"/>
                <a:ea typeface="Merriweather"/>
                <a:cs typeface="Merriweather"/>
                <a:sym typeface="Merriweather"/>
              </a:rPr>
              <a:t> Select audio device and camera settings. Set restrictions to allow parties to move through shared presentations on their own.</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3.Call Health:</a:t>
            </a:r>
            <a:r>
              <a:rPr lang="en" sz="1550">
                <a:latin typeface="Merriweather"/>
                <a:ea typeface="Merriweather"/>
                <a:cs typeface="Merriweather"/>
                <a:sym typeface="Merriweather"/>
              </a:rPr>
              <a:t> Identify Network, Audio, Video and Screen Sharing metrics.</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4.Meeting Options:</a:t>
            </a:r>
            <a:r>
              <a:rPr lang="en" sz="1550">
                <a:latin typeface="Merriweather"/>
                <a:ea typeface="Merriweather"/>
                <a:cs typeface="Merriweather"/>
                <a:sym typeface="Merriweather"/>
              </a:rPr>
              <a:t> Customize settings for your meeting to determine how people join the meeting and who can present and manage meeting features..</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p:txBody>
      </p:sp>
      <p:pic>
        <p:nvPicPr>
          <p:cNvPr id="304" name="Google Shape;304;g2eefb1cea99_0_137"/>
          <p:cNvPicPr preferRelativeResize="0"/>
          <p:nvPr/>
        </p:nvPicPr>
        <p:blipFill>
          <a:blip r:embed="rId3">
            <a:alphaModFix/>
          </a:blip>
          <a:stretch>
            <a:fillRect/>
          </a:stretch>
        </p:blipFill>
        <p:spPr>
          <a:xfrm>
            <a:off x="5195100" y="1485900"/>
            <a:ext cx="3429000" cy="2171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eefb1cea99_0_15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10" name="Google Shape;310;g2eefb1cea99_0_15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2eefb1cea99_0_15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eefb1cea99_0_152"/>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More Actions Icon</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13" name="Google Shape;313;g2eefb1cea99_0_152"/>
          <p:cNvSpPr txBox="1"/>
          <p:nvPr/>
        </p:nvSpPr>
        <p:spPr>
          <a:xfrm>
            <a:off x="204250" y="1112450"/>
            <a:ext cx="4744200" cy="428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50">
                <a:latin typeface="Merriweather"/>
                <a:ea typeface="Merriweather"/>
                <a:cs typeface="Merriweather"/>
                <a:sym typeface="Merriweather"/>
              </a:rPr>
              <a:t>5. Meeting Notes: </a:t>
            </a:r>
            <a:r>
              <a:rPr lang="en" sz="1550">
                <a:latin typeface="Merriweather"/>
                <a:ea typeface="Merriweather"/>
                <a:cs typeface="Merriweather"/>
                <a:sym typeface="Merriweather"/>
              </a:rPr>
              <a:t>Notes you take are shared with others and are accessible before, during and after the meeting.</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6.Meeting Info</a:t>
            </a:r>
            <a:r>
              <a:rPr b="1" lang="en" sz="1550">
                <a:latin typeface="Merriweather"/>
                <a:ea typeface="Merriweather"/>
                <a:cs typeface="Merriweather"/>
                <a:sym typeface="Merriweather"/>
              </a:rPr>
              <a:t>:</a:t>
            </a:r>
            <a:r>
              <a:rPr lang="en" sz="1550">
                <a:latin typeface="Merriweather"/>
                <a:ea typeface="Merriweather"/>
                <a:cs typeface="Merriweather"/>
                <a:sym typeface="Merriweather"/>
              </a:rPr>
              <a:t> </a:t>
            </a:r>
            <a:r>
              <a:rPr lang="en" sz="1550">
                <a:latin typeface="Merriweather"/>
                <a:ea typeface="Merriweather"/>
                <a:cs typeface="Merriweather"/>
                <a:sym typeface="Merriweather"/>
              </a:rPr>
              <a:t>Info Join meeting link info/ dial info.</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7</a:t>
            </a:r>
            <a:r>
              <a:rPr b="1" lang="en" sz="1550">
                <a:latin typeface="Merriweather"/>
                <a:ea typeface="Merriweather"/>
                <a:cs typeface="Merriweather"/>
                <a:sym typeface="Merriweather"/>
              </a:rPr>
              <a:t>.Call Me:</a:t>
            </a:r>
            <a:r>
              <a:rPr lang="en" sz="1550">
                <a:latin typeface="Merriweather"/>
                <a:ea typeface="Merriweather"/>
                <a:cs typeface="Merriweather"/>
                <a:sym typeface="Merriweather"/>
              </a:rPr>
              <a:t> </a:t>
            </a:r>
            <a:r>
              <a:rPr lang="en" sz="1550">
                <a:latin typeface="Merriweather"/>
                <a:ea typeface="Merriweather"/>
                <a:cs typeface="Merriweather"/>
                <a:sym typeface="Merriweather"/>
              </a:rPr>
              <a:t>Me: Transfer meeting audio to a PSTN number</a:t>
            </a:r>
            <a:r>
              <a:rPr lang="en" sz="1550">
                <a:latin typeface="Merriweather"/>
                <a:ea typeface="Merriweather"/>
                <a:cs typeface="Merriweather"/>
                <a:sym typeface="Merriweather"/>
              </a:rPr>
              <a:t>.</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8</a:t>
            </a:r>
            <a:r>
              <a:rPr b="1" lang="en" sz="1550">
                <a:latin typeface="Merriweather"/>
                <a:ea typeface="Merriweather"/>
                <a:cs typeface="Merriweather"/>
                <a:sym typeface="Merriweather"/>
              </a:rPr>
              <a:t>.</a:t>
            </a:r>
            <a:r>
              <a:rPr b="1" lang="en" sz="1550">
                <a:latin typeface="Merriweather"/>
                <a:ea typeface="Merriweather"/>
                <a:cs typeface="Merriweather"/>
                <a:sym typeface="Merriweather"/>
              </a:rPr>
              <a:t>Apply Background Effects:</a:t>
            </a:r>
            <a:r>
              <a:rPr lang="en" sz="1550">
                <a:latin typeface="Merriweather"/>
                <a:ea typeface="Merriweather"/>
                <a:cs typeface="Merriweather"/>
                <a:sym typeface="Merriweather"/>
              </a:rPr>
              <a:t>Apply blur background or apply a custom background so participants in the meeting are not distracted by what’s going on behind you when your camera is turned on.</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p:txBody>
      </p:sp>
      <p:pic>
        <p:nvPicPr>
          <p:cNvPr id="314" name="Google Shape;314;g2eefb1cea99_0_152"/>
          <p:cNvPicPr preferRelativeResize="0"/>
          <p:nvPr/>
        </p:nvPicPr>
        <p:blipFill>
          <a:blip r:embed="rId3">
            <a:alphaModFix/>
          </a:blip>
          <a:stretch>
            <a:fillRect/>
          </a:stretch>
        </p:blipFill>
        <p:spPr>
          <a:xfrm>
            <a:off x="5100850" y="1490663"/>
            <a:ext cx="3457575" cy="216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eefb1cea99_0_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40" name="Google Shape;140;g2eefb1cea99_0_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2eefb1cea99_0_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2eefb1cea99_0_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43" name="Google Shape;143;g2eefb1cea99_0_0"/>
          <p:cNvSpPr txBox="1"/>
          <p:nvPr/>
        </p:nvSpPr>
        <p:spPr>
          <a:xfrm>
            <a:off x="-37200" y="1540625"/>
            <a:ext cx="6041400" cy="28092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 sz="1550">
                <a:latin typeface="Merriweather"/>
                <a:ea typeface="Merriweather"/>
                <a:cs typeface="Merriweather"/>
                <a:sym typeface="Merriweather"/>
              </a:rPr>
              <a:t>Use of Camera and Microphone</a:t>
            </a:r>
            <a:endParaRPr b="1"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You will be presented with a start-up meeting screen. This allows you to configure your meeting</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controls before you join the meeting.</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At this stage you can choose whether or not to turn on your computer’s camera and microphone.</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44" name="Google Shape;144;g2eefb1cea99_0_0"/>
          <p:cNvPicPr preferRelativeResize="0"/>
          <p:nvPr/>
        </p:nvPicPr>
        <p:blipFill>
          <a:blip r:embed="rId3">
            <a:alphaModFix/>
          </a:blip>
          <a:stretch>
            <a:fillRect/>
          </a:stretch>
        </p:blipFill>
        <p:spPr>
          <a:xfrm>
            <a:off x="6160125" y="1588763"/>
            <a:ext cx="2401725" cy="20402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ef6cb0a837_0_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20" name="Google Shape;320;g2ef6cb0a837_0_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ef6cb0a837_0_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2ef6cb0a837_0_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More Actions Icon</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23" name="Google Shape;323;g2ef6cb0a837_0_4"/>
          <p:cNvSpPr txBox="1"/>
          <p:nvPr/>
        </p:nvSpPr>
        <p:spPr>
          <a:xfrm>
            <a:off x="172825" y="876775"/>
            <a:ext cx="4744200" cy="5241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50">
                <a:latin typeface="Merriweather"/>
                <a:ea typeface="Merriweather"/>
                <a:cs typeface="Merriweather"/>
                <a:sym typeface="Merriweather"/>
              </a:rPr>
              <a:t>9</a:t>
            </a:r>
            <a:r>
              <a:rPr b="1" lang="en" sz="1550">
                <a:latin typeface="Merriweather"/>
                <a:ea typeface="Merriweather"/>
                <a:cs typeface="Merriweather"/>
                <a:sym typeface="Merriweather"/>
              </a:rPr>
              <a:t>.</a:t>
            </a:r>
            <a:r>
              <a:rPr b="1" lang="en" sz="1550">
                <a:latin typeface="Merriweather"/>
                <a:ea typeface="Merriweather"/>
                <a:cs typeface="Merriweather"/>
                <a:sym typeface="Merriweather"/>
              </a:rPr>
              <a:t>Turn On Live Captions: </a:t>
            </a:r>
            <a:r>
              <a:rPr lang="en" sz="1550">
                <a:latin typeface="Merriweather"/>
                <a:ea typeface="Merriweather"/>
                <a:cs typeface="Merriweather"/>
                <a:sym typeface="Merriweather"/>
              </a:rPr>
              <a:t>Live captions can make your meeting more inclusive to participants who are deaf or hard of hearing,  people with different levels of language proficiency, and participants in a loud place.</a:t>
            </a:r>
            <a:endParaRPr b="1"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10</a:t>
            </a:r>
            <a:r>
              <a:rPr b="1" lang="en" sz="1550">
                <a:latin typeface="Merriweather"/>
                <a:ea typeface="Merriweather"/>
                <a:cs typeface="Merriweather"/>
                <a:sym typeface="Merriweather"/>
              </a:rPr>
              <a:t>.</a:t>
            </a:r>
            <a:r>
              <a:rPr b="1" lang="en" sz="1550">
                <a:latin typeface="Merriweather"/>
                <a:ea typeface="Merriweather"/>
                <a:cs typeface="Merriweather"/>
                <a:sym typeface="Merriweather"/>
              </a:rPr>
              <a:t>Start Recording:</a:t>
            </a:r>
            <a:r>
              <a:rPr lang="en" sz="1550">
                <a:latin typeface="Merriweather"/>
                <a:ea typeface="Merriweather"/>
                <a:cs typeface="Merriweather"/>
                <a:sym typeface="Merriweather"/>
              </a:rPr>
              <a:t> </a:t>
            </a:r>
            <a:r>
              <a:rPr lang="en" sz="1550">
                <a:latin typeface="Merriweather"/>
                <a:ea typeface="Merriweather"/>
                <a:cs typeface="Merriweather"/>
                <a:sym typeface="Merriweather"/>
              </a:rPr>
              <a:t>When you record a meeting, a banner will appear, letting attendees know that the recording has begun. You can access the recording after the meeting</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ends in the meeting chat or in Stream.</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11</a:t>
            </a:r>
            <a:r>
              <a:rPr b="1" lang="en" sz="1550">
                <a:latin typeface="Merriweather"/>
                <a:ea typeface="Merriweather"/>
                <a:cs typeface="Merriweather"/>
                <a:sym typeface="Merriweather"/>
              </a:rPr>
              <a:t>.</a:t>
            </a:r>
            <a:r>
              <a:rPr b="1" lang="en" sz="1550">
                <a:latin typeface="Merriweather"/>
                <a:ea typeface="Merriweather"/>
                <a:cs typeface="Merriweather"/>
                <a:sym typeface="Merriweather"/>
              </a:rPr>
              <a:t>Start Transcription:</a:t>
            </a:r>
            <a:r>
              <a:rPr lang="en" sz="1550">
                <a:latin typeface="Merriweather"/>
                <a:ea typeface="Merriweather"/>
                <a:cs typeface="Merriweather"/>
                <a:sym typeface="Merriweather"/>
              </a:rPr>
              <a:t>Transcribe spoken conversations in meetings into text. Attendees can follow along to read the transcript live, much like they can with live captions. After</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the meeting, conversations and outcomes are captured in the transcript and can be downloaded by everyone.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p:txBody>
      </p:sp>
      <p:pic>
        <p:nvPicPr>
          <p:cNvPr id="324" name="Google Shape;324;g2ef6cb0a837_0_4"/>
          <p:cNvPicPr preferRelativeResize="0"/>
          <p:nvPr/>
        </p:nvPicPr>
        <p:blipFill>
          <a:blip r:embed="rId3">
            <a:alphaModFix/>
          </a:blip>
          <a:stretch>
            <a:fillRect/>
          </a:stretch>
        </p:blipFill>
        <p:spPr>
          <a:xfrm>
            <a:off x="5069425" y="1855250"/>
            <a:ext cx="3457575" cy="137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ef6cb0a837_0_2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30" name="Google Shape;330;g2ef6cb0a837_0_2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2ef6cb0a837_0_2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2ef6cb0a837_0_2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More Actions Icon</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33" name="Google Shape;333;g2ef6cb0a837_0_20"/>
          <p:cNvSpPr txBox="1"/>
          <p:nvPr/>
        </p:nvSpPr>
        <p:spPr>
          <a:xfrm>
            <a:off x="172825" y="1263450"/>
            <a:ext cx="4744200" cy="261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550">
                <a:latin typeface="Merriweather"/>
                <a:ea typeface="Merriweather"/>
                <a:cs typeface="Merriweather"/>
                <a:sym typeface="Merriweather"/>
              </a:rPr>
              <a:t>12</a:t>
            </a:r>
            <a:r>
              <a:rPr b="1" lang="en" sz="1550">
                <a:latin typeface="Merriweather"/>
                <a:ea typeface="Merriweather"/>
                <a:cs typeface="Merriweather"/>
                <a:sym typeface="Merriweather"/>
              </a:rPr>
              <a:t>.</a:t>
            </a:r>
            <a:r>
              <a:rPr b="1" lang="en" sz="1550">
                <a:latin typeface="Merriweather"/>
                <a:ea typeface="Merriweather"/>
                <a:cs typeface="Merriweather"/>
                <a:sym typeface="Merriweather"/>
              </a:rPr>
              <a:t>Don’t Show Chat Bubbles:</a:t>
            </a:r>
            <a:r>
              <a:rPr b="1" lang="en" sz="1550">
                <a:latin typeface="Merriweather"/>
                <a:ea typeface="Merriweather"/>
                <a:cs typeface="Merriweather"/>
                <a:sym typeface="Merriweather"/>
              </a:rPr>
              <a:t> </a:t>
            </a:r>
            <a:r>
              <a:rPr lang="en" sz="1550">
                <a:latin typeface="Merriweather"/>
                <a:ea typeface="Merriweather"/>
                <a:cs typeface="Merriweather"/>
                <a:sym typeface="Merriweather"/>
              </a:rPr>
              <a:t>Remove chat bubbles for less distraction on the screen.</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13.</a:t>
            </a:r>
            <a:r>
              <a:rPr b="1" lang="en" sz="1550">
                <a:latin typeface="Merriweather"/>
                <a:ea typeface="Merriweather"/>
                <a:cs typeface="Merriweather"/>
                <a:sym typeface="Merriweather"/>
              </a:rPr>
              <a:t>Turn Off Incoming Video:</a:t>
            </a:r>
            <a:r>
              <a:rPr lang="en" sz="1550">
                <a:latin typeface="Merriweather"/>
                <a:ea typeface="Merriweather"/>
                <a:cs typeface="Merriweather"/>
                <a:sym typeface="Merriweather"/>
              </a:rPr>
              <a:t>Help the quality of the audio on incoming video by turning off video.</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p:txBody>
      </p:sp>
      <p:pic>
        <p:nvPicPr>
          <p:cNvPr id="334" name="Google Shape;334;g2ef6cb0a837_0_20"/>
          <p:cNvPicPr preferRelativeResize="0"/>
          <p:nvPr/>
        </p:nvPicPr>
        <p:blipFill>
          <a:blip r:embed="rId3">
            <a:alphaModFix/>
          </a:blip>
          <a:stretch>
            <a:fillRect/>
          </a:stretch>
        </p:blipFill>
        <p:spPr>
          <a:xfrm>
            <a:off x="5053700" y="1478175"/>
            <a:ext cx="3343275" cy="89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ef6cb0a837_0_3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40" name="Google Shape;340;g2ef6cb0a837_0_3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ef6cb0a837_0_3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2ef6cb0a837_0_3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Choose your view and lock meeting</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43" name="Google Shape;343;g2ef6cb0a837_0_34"/>
          <p:cNvSpPr txBox="1"/>
          <p:nvPr/>
        </p:nvSpPr>
        <p:spPr>
          <a:xfrm>
            <a:off x="172825" y="1059200"/>
            <a:ext cx="8423100" cy="5837400"/>
          </a:xfrm>
          <a:prstGeom prst="rect">
            <a:avLst/>
          </a:prstGeom>
          <a:noFill/>
          <a:ln>
            <a:noFill/>
          </a:ln>
        </p:spPr>
        <p:txBody>
          <a:bodyPr anchorCtr="0" anchor="t" bIns="91425" lIns="91425" spcFirstLastPara="1" rIns="91425" wrap="square" tIns="91425">
            <a:spAutoFit/>
          </a:bodyPr>
          <a:lstStyle/>
          <a:p>
            <a:pPr indent="-327025" lvl="0" marL="457200" rtl="0" algn="just">
              <a:lnSpc>
                <a:spcPct val="150000"/>
              </a:lnSpc>
              <a:spcBef>
                <a:spcPts val="0"/>
              </a:spcBef>
              <a:spcAft>
                <a:spcPts val="0"/>
              </a:spcAft>
              <a:buSzPts val="1550"/>
              <a:buFont typeface="Merriweather"/>
              <a:buAutoNum type="alphaUcPeriod"/>
            </a:pPr>
            <a:r>
              <a:rPr lang="en" sz="1550">
                <a:latin typeface="Merriweather"/>
                <a:ea typeface="Merriweather"/>
                <a:cs typeface="Merriweather"/>
                <a:sym typeface="Merriweather"/>
              </a:rPr>
              <a:t>To change your view settings, select the view switcher icon in the upper-left corner.</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lphaUcPeriod"/>
            </a:pPr>
            <a:r>
              <a:rPr lang="en" sz="1550">
                <a:latin typeface="Merriweather"/>
                <a:ea typeface="Merriweather"/>
                <a:cs typeface="Merriweather"/>
                <a:sym typeface="Merriweather"/>
              </a:rPr>
              <a:t>By default, you will see gallery view which shows up to nine videos at once.</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lphaUcPeriod"/>
            </a:pPr>
            <a:r>
              <a:rPr lang="en" sz="1550">
                <a:latin typeface="Merriweather"/>
                <a:ea typeface="Merriweather"/>
                <a:cs typeface="Merriweather"/>
                <a:sym typeface="Merriweather"/>
              </a:rPr>
              <a:t>Once 10 people turn on their video you will have the option to turn on large gallery view, which shows up to 49 individual videos.</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lphaUcPeriod"/>
            </a:pPr>
            <a:r>
              <a:rPr lang="en" sz="1550">
                <a:latin typeface="Merriweather"/>
                <a:ea typeface="Merriweather"/>
                <a:cs typeface="Merriweather"/>
                <a:sym typeface="Merriweather"/>
              </a:rPr>
              <a:t>Together mode allows you to feel like you're in the same shared space with everyone in the meeting by digitally placing participants in a shared background.</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lphaUcPeriod"/>
            </a:pPr>
            <a:r>
              <a:rPr lang="en" sz="1550">
                <a:latin typeface="Merriweather"/>
                <a:ea typeface="Merriweather"/>
                <a:cs typeface="Merriweather"/>
                <a:sym typeface="Merriweather"/>
              </a:rPr>
              <a:t>Gallery on top mode displays all video feeds at the top of your meeting window, making it easier to have a more natural eye gaze with others.</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b="1"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850">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ef6cb0a837_0_49"/>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49" name="Google Shape;349;g2ef6cb0a837_0_49"/>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ef6cb0a837_0_49"/>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2ef6cb0a837_0_49"/>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Choose your view and lock meeting</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52" name="Google Shape;352;g2ef6cb0a837_0_49"/>
          <p:cNvSpPr txBox="1"/>
          <p:nvPr/>
        </p:nvSpPr>
        <p:spPr>
          <a:xfrm>
            <a:off x="172825" y="1059200"/>
            <a:ext cx="8423100" cy="4048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50">
                <a:latin typeface="Merriweather"/>
                <a:ea typeface="Merriweather"/>
                <a:cs typeface="Merriweather"/>
                <a:sym typeface="Merriweather"/>
              </a:rPr>
              <a:t>F.  To get a better view of complex presentation materials or minimize distractions, turn on Focus mode. The shared content will fill the meeting window, and the meeting control bar remains at the top.</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b="1"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850">
              <a:latin typeface="Merriweather"/>
              <a:ea typeface="Merriweather"/>
              <a:cs typeface="Merriweather"/>
              <a:sym typeface="Merriweather"/>
            </a:endParaRPr>
          </a:p>
        </p:txBody>
      </p:sp>
      <p:pic>
        <p:nvPicPr>
          <p:cNvPr id="353" name="Google Shape;353;g2ef6cb0a837_0_49"/>
          <p:cNvPicPr preferRelativeResize="0"/>
          <p:nvPr/>
        </p:nvPicPr>
        <p:blipFill>
          <a:blip r:embed="rId3">
            <a:alphaModFix/>
          </a:blip>
          <a:stretch>
            <a:fillRect/>
          </a:stretch>
        </p:blipFill>
        <p:spPr>
          <a:xfrm>
            <a:off x="2099575" y="2193400"/>
            <a:ext cx="4878000" cy="2743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ef6cb0a837_0_59"/>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59" name="Google Shape;359;g2ef6cb0a837_0_59"/>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ef6cb0a837_0_59"/>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2ef6cb0a837_0_59"/>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Choose your view and lock meeting</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62" name="Google Shape;362;g2ef6cb0a837_0_59"/>
          <p:cNvSpPr txBox="1"/>
          <p:nvPr/>
        </p:nvSpPr>
        <p:spPr>
          <a:xfrm>
            <a:off x="172825" y="1059200"/>
            <a:ext cx="8423100" cy="5479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550">
                <a:latin typeface="Merriweather"/>
                <a:ea typeface="Merriweather"/>
                <a:cs typeface="Merriweather"/>
                <a:sym typeface="Merriweather"/>
              </a:rPr>
              <a:t>With the new Lock the meeting feature, as an organizer you can close</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rPr lang="en" sz="1550">
                <a:latin typeface="Merriweather"/>
                <a:ea typeface="Merriweather"/>
                <a:cs typeface="Merriweather"/>
                <a:sym typeface="Merriweather"/>
              </a:rPr>
              <a:t>your meeting to any late-arriving attendees. Here's how:</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rabicPeriod"/>
            </a:pPr>
            <a:r>
              <a:rPr lang="en" sz="1550">
                <a:latin typeface="Merriweather"/>
                <a:ea typeface="Merriweather"/>
                <a:cs typeface="Merriweather"/>
                <a:sym typeface="Merriweather"/>
              </a:rPr>
              <a:t>Click the ellipses [...] for the More actions button in the upper right of the Participants panel.</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AutoNum type="arabicPeriod"/>
            </a:pPr>
            <a:r>
              <a:rPr lang="en" sz="1550">
                <a:latin typeface="Merriweather"/>
                <a:ea typeface="Merriweather"/>
                <a:cs typeface="Merriweather"/>
                <a:sym typeface="Merriweather"/>
              </a:rPr>
              <a:t>Select Lock the meeting.</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b="1"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850">
              <a:latin typeface="Merriweather"/>
              <a:ea typeface="Merriweather"/>
              <a:cs typeface="Merriweather"/>
              <a:sym typeface="Merriweather"/>
            </a:endParaRPr>
          </a:p>
        </p:txBody>
      </p:sp>
      <p:pic>
        <p:nvPicPr>
          <p:cNvPr id="363" name="Google Shape;363;g2ef6cb0a837_0_59"/>
          <p:cNvPicPr preferRelativeResize="0"/>
          <p:nvPr/>
        </p:nvPicPr>
        <p:blipFill>
          <a:blip r:embed="rId3">
            <a:alphaModFix/>
          </a:blip>
          <a:stretch>
            <a:fillRect/>
          </a:stretch>
        </p:blipFill>
        <p:spPr>
          <a:xfrm>
            <a:off x="2684350" y="3334725"/>
            <a:ext cx="3771900" cy="133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ef6cb0a837_0_7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69" name="Google Shape;369;g2ef6cb0a837_0_7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2ef6cb0a837_0_7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2ef6cb0a837_0_72"/>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Use together mode</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72" name="Google Shape;372;g2ef6cb0a837_0_72"/>
          <p:cNvSpPr txBox="1"/>
          <p:nvPr/>
        </p:nvSpPr>
        <p:spPr>
          <a:xfrm>
            <a:off x="282800" y="1059200"/>
            <a:ext cx="8203200" cy="6553200"/>
          </a:xfrm>
          <a:prstGeom prst="rect">
            <a:avLst/>
          </a:prstGeom>
          <a:noFill/>
          <a:ln>
            <a:noFill/>
          </a:ln>
        </p:spPr>
        <p:txBody>
          <a:bodyPr anchorCtr="0" anchor="t" bIns="91425" lIns="91425" spcFirstLastPara="1" rIns="91425" wrap="square" tIns="91425">
            <a:spAutoFit/>
          </a:bodyPr>
          <a:lstStyle/>
          <a:p>
            <a:pPr indent="-327025" lvl="0" marL="457200" rtl="0" algn="just">
              <a:lnSpc>
                <a:spcPct val="150000"/>
              </a:lnSpc>
              <a:spcBef>
                <a:spcPts val="0"/>
              </a:spcBef>
              <a:spcAft>
                <a:spcPts val="0"/>
              </a:spcAft>
              <a:buSzPts val="1550"/>
              <a:buFont typeface="Merriweather"/>
              <a:buChar char="●"/>
            </a:pPr>
            <a:r>
              <a:rPr lang="en" sz="1550">
                <a:latin typeface="Merriweather"/>
                <a:ea typeface="Merriweather"/>
                <a:cs typeface="Merriweather"/>
                <a:sym typeface="Merriweather"/>
              </a:rPr>
              <a:t>Participants can turn on together mode for themselves by selecting the More actions ellipses [...] on the meeting’s control bar, then select Together mode. Meeting participants with video on (up to 50) are displayed together, seated in the selected scene. Audio-only participants will continue to show beneath the main meeting stage.</a:t>
            </a:r>
            <a:endParaRPr sz="1550">
              <a:latin typeface="Merriweather"/>
              <a:ea typeface="Merriweather"/>
              <a:cs typeface="Merriweather"/>
              <a:sym typeface="Merriweather"/>
            </a:endParaRPr>
          </a:p>
          <a:p>
            <a:pPr indent="-327025" lvl="0" marL="457200" rtl="0" algn="just">
              <a:lnSpc>
                <a:spcPct val="150000"/>
              </a:lnSpc>
              <a:spcBef>
                <a:spcPts val="0"/>
              </a:spcBef>
              <a:spcAft>
                <a:spcPts val="0"/>
              </a:spcAft>
              <a:buSzPts val="1550"/>
              <a:buFont typeface="Merriweather"/>
              <a:buChar char="●"/>
            </a:pPr>
            <a:r>
              <a:rPr lang="en" sz="1550">
                <a:latin typeface="Merriweather"/>
                <a:ea typeface="Merriweather"/>
                <a:cs typeface="Merriweather"/>
                <a:sym typeface="Merriweather"/>
              </a:rPr>
              <a:t>To change the scene for everyone, the meeting organizer or a presenter can select Change scene in the lower left corner of the scene. Their selections will</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rPr lang="en" sz="1550">
                <a:latin typeface="Merriweather"/>
                <a:ea typeface="Merriweather"/>
                <a:cs typeface="Merriweather"/>
                <a:sym typeface="Merriweather"/>
              </a:rPr>
              <a:t>be applied for all meeting participants.</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b="1"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850">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ef6cb0a837_0_8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78" name="Google Shape;378;g2ef6cb0a837_0_8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2ef6cb0a837_0_8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ef6cb0a837_0_8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Use together mode</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81" name="Google Shape;381;g2ef6cb0a837_0_84"/>
          <p:cNvSpPr txBox="1"/>
          <p:nvPr/>
        </p:nvSpPr>
        <p:spPr>
          <a:xfrm>
            <a:off x="282800" y="1059200"/>
            <a:ext cx="8203200" cy="4764000"/>
          </a:xfrm>
          <a:prstGeom prst="rect">
            <a:avLst/>
          </a:prstGeom>
          <a:noFill/>
          <a:ln>
            <a:noFill/>
          </a:ln>
        </p:spPr>
        <p:txBody>
          <a:bodyPr anchorCtr="0" anchor="t" bIns="91425" lIns="91425" spcFirstLastPara="1" rIns="91425" wrap="square" tIns="91425">
            <a:spAutoFit/>
          </a:bodyPr>
          <a:lstStyle/>
          <a:p>
            <a:pPr indent="-327025" lvl="0" marL="457200" rtl="0" algn="just">
              <a:lnSpc>
                <a:spcPct val="150000"/>
              </a:lnSpc>
              <a:spcBef>
                <a:spcPts val="0"/>
              </a:spcBef>
              <a:spcAft>
                <a:spcPts val="0"/>
              </a:spcAft>
              <a:buSzPts val="1550"/>
              <a:buFont typeface="Merriweather"/>
              <a:buChar char="●"/>
            </a:pPr>
            <a:r>
              <a:rPr lang="en" sz="1550">
                <a:latin typeface="Merriweather"/>
                <a:ea typeface="Merriweather"/>
                <a:cs typeface="Merriweather"/>
                <a:sym typeface="Merriweather"/>
              </a:rPr>
              <a:t>To turn off Together mode, select Gallery (up to nine videos in a 3x3 grid) or Large gallery (up to 49 videos in a 7x7 grid).</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45720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b="1"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550">
              <a:latin typeface="Merriweather"/>
              <a:ea typeface="Merriweather"/>
              <a:cs typeface="Merriweather"/>
              <a:sym typeface="Merriweather"/>
            </a:endParaRPr>
          </a:p>
          <a:p>
            <a:pPr indent="0" lvl="0" marL="0" rtl="0" algn="just">
              <a:lnSpc>
                <a:spcPct val="150000"/>
              </a:lnSpc>
              <a:spcBef>
                <a:spcPts val="0"/>
              </a:spcBef>
              <a:spcAft>
                <a:spcPts val="0"/>
              </a:spcAft>
              <a:buNone/>
            </a:pPr>
            <a:r>
              <a:t/>
            </a:r>
            <a:endParaRPr sz="1850">
              <a:latin typeface="Merriweather"/>
              <a:ea typeface="Merriweather"/>
              <a:cs typeface="Merriweather"/>
              <a:sym typeface="Merriweather"/>
            </a:endParaRPr>
          </a:p>
        </p:txBody>
      </p:sp>
      <p:pic>
        <p:nvPicPr>
          <p:cNvPr id="382" name="Google Shape;382;g2ef6cb0a837_0_84"/>
          <p:cNvPicPr preferRelativeResize="0"/>
          <p:nvPr/>
        </p:nvPicPr>
        <p:blipFill>
          <a:blip r:embed="rId3">
            <a:alphaModFix/>
          </a:blip>
          <a:stretch>
            <a:fillRect/>
          </a:stretch>
        </p:blipFill>
        <p:spPr>
          <a:xfrm>
            <a:off x="2082925" y="1863199"/>
            <a:ext cx="5131853" cy="2886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eefb1cea99_0_5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88" name="Google Shape;388;g2eefb1cea99_0_5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2eefb1cea99_0_5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2eefb1cea99_0_51"/>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Managing participant settings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391" name="Google Shape;391;g2eefb1cea99_0_51"/>
          <p:cNvSpPr txBox="1"/>
          <p:nvPr/>
        </p:nvSpPr>
        <p:spPr>
          <a:xfrm>
            <a:off x="490450" y="1120425"/>
            <a:ext cx="4334700" cy="387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50">
                <a:latin typeface="Merriweather"/>
                <a:ea typeface="Merriweather"/>
                <a:cs typeface="Merriweather"/>
                <a:sym typeface="Merriweather"/>
              </a:rPr>
              <a:t>Configure meeting lobby</a:t>
            </a:r>
            <a:endParaRPr b="1" sz="16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You can change settings for the meeting lobby before, during, and after the meeting.</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Who can bypass the lobby?</a:t>
            </a:r>
            <a:r>
              <a:rPr lang="en" sz="1550">
                <a:latin typeface="Merriweather"/>
                <a:ea typeface="Merriweather"/>
                <a:cs typeface="Merriweather"/>
                <a:sym typeface="Merriweather"/>
              </a:rPr>
              <a:t> </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Use the drop-down menu for lobby options. </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a:t>
            </a:r>
            <a:r>
              <a:rPr b="1" lang="en" sz="1550">
                <a:latin typeface="Merriweather"/>
                <a:ea typeface="Merriweather"/>
                <a:cs typeface="Merriweather"/>
                <a:sym typeface="Merriweather"/>
              </a:rPr>
              <a:t>New option:</a:t>
            </a:r>
            <a:r>
              <a:rPr lang="en" sz="1550">
                <a:latin typeface="Merriweather"/>
                <a:ea typeface="Merriweather"/>
                <a:cs typeface="Merriweather"/>
                <a:sym typeface="Merriweather"/>
              </a:rPr>
              <a:t> People I invite, prevent forwarding invite.</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Use the Always let callers bypass the lobby option to indicate whether people calling from a landline or mobile phone (PSTN calling) should wait in the lobby or not.</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392" name="Google Shape;392;g2eefb1cea99_0_51"/>
          <p:cNvPicPr preferRelativeResize="0"/>
          <p:nvPr/>
        </p:nvPicPr>
        <p:blipFill>
          <a:blip r:embed="rId3">
            <a:alphaModFix/>
          </a:blip>
          <a:stretch>
            <a:fillRect/>
          </a:stretch>
        </p:blipFill>
        <p:spPr>
          <a:xfrm>
            <a:off x="5181775" y="1530025"/>
            <a:ext cx="3056425" cy="208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eefb1cea99_0_6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398" name="Google Shape;398;g2eefb1cea99_0_6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eefb1cea99_0_6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2eefb1cea99_0_6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Managing participant settings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01" name="Google Shape;401;g2eefb1cea99_0_64"/>
          <p:cNvSpPr txBox="1"/>
          <p:nvPr/>
        </p:nvSpPr>
        <p:spPr>
          <a:xfrm>
            <a:off x="490450" y="1120425"/>
            <a:ext cx="4334700" cy="3393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50">
                <a:latin typeface="Merriweather"/>
                <a:ea typeface="Merriweather"/>
                <a:cs typeface="Merriweather"/>
                <a:sym typeface="Merriweather"/>
              </a:rPr>
              <a:t>Set Participant Roles</a:t>
            </a:r>
            <a:endParaRPr b="1" sz="16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Use the </a:t>
            </a:r>
            <a:r>
              <a:rPr b="1" lang="en" sz="1550">
                <a:latin typeface="Merriweather"/>
                <a:ea typeface="Merriweather"/>
                <a:cs typeface="Merriweather"/>
                <a:sym typeface="Merriweather"/>
              </a:rPr>
              <a:t>Who can present?</a:t>
            </a:r>
            <a:r>
              <a:rPr lang="en" sz="1550">
                <a:latin typeface="Merriweather"/>
                <a:ea typeface="Merriweather"/>
                <a:cs typeface="Merriweather"/>
                <a:sym typeface="Merriweather"/>
              </a:rPr>
              <a:t> Drop-down menu to define options available.</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Change a participant’s role during the meeting:</a:t>
            </a:r>
            <a:r>
              <a:rPr lang="en" sz="1550">
                <a:latin typeface="Merriweather"/>
                <a:ea typeface="Merriweather"/>
                <a:cs typeface="Merriweather"/>
                <a:sym typeface="Merriweather"/>
              </a:rPr>
              <a:t> </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Organizers and presenters can make changes while a meeting is in progress by selecting </a:t>
            </a:r>
            <a:r>
              <a:rPr b="1" lang="en" sz="1550">
                <a:latin typeface="Merriweather"/>
                <a:ea typeface="Merriweather"/>
                <a:cs typeface="Merriweather"/>
                <a:sym typeface="Merriweather"/>
              </a:rPr>
              <a:t>Show participants</a:t>
            </a:r>
            <a:r>
              <a:rPr lang="en" sz="1550">
                <a:latin typeface="Merriweather"/>
                <a:ea typeface="Merriweather"/>
                <a:cs typeface="Merriweather"/>
                <a:sym typeface="Merriweather"/>
              </a:rPr>
              <a:t> in the meeting controls. There, they can designate presenters and attendees.</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402" name="Google Shape;402;g2eefb1cea99_0_64"/>
          <p:cNvPicPr preferRelativeResize="0"/>
          <p:nvPr/>
        </p:nvPicPr>
        <p:blipFill>
          <a:blip r:embed="rId3">
            <a:alphaModFix/>
          </a:blip>
          <a:stretch>
            <a:fillRect/>
          </a:stretch>
        </p:blipFill>
        <p:spPr>
          <a:xfrm>
            <a:off x="5056100" y="1975900"/>
            <a:ext cx="2989825" cy="68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eefb1cea99_0_76"/>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08" name="Google Shape;408;g2eefb1cea99_0_76"/>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2eefb1cea99_0_76"/>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eefb1cea99_0_76"/>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Managing participant settings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11" name="Google Shape;411;g2eefb1cea99_0_76"/>
          <p:cNvSpPr txBox="1"/>
          <p:nvPr/>
        </p:nvSpPr>
        <p:spPr>
          <a:xfrm>
            <a:off x="490450" y="1120425"/>
            <a:ext cx="4334700" cy="315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50">
                <a:latin typeface="Merriweather"/>
                <a:ea typeface="Merriweather"/>
                <a:cs typeface="Merriweather"/>
                <a:sym typeface="Merriweather"/>
              </a:rPr>
              <a:t>Allow attendees to unmute</a:t>
            </a:r>
            <a:endParaRPr b="1" sz="16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If you toggle this setting to </a:t>
            </a:r>
            <a:r>
              <a:rPr b="1" lang="en" sz="1550">
                <a:latin typeface="Merriweather"/>
                <a:ea typeface="Merriweather"/>
                <a:cs typeface="Merriweather"/>
                <a:sym typeface="Merriweather"/>
              </a:rPr>
              <a:t>No</a:t>
            </a:r>
            <a:r>
              <a:rPr lang="en" sz="1550">
                <a:latin typeface="Merriweather"/>
                <a:ea typeface="Merriweather"/>
                <a:cs typeface="Merriweather"/>
                <a:sym typeface="Merriweather"/>
              </a:rPr>
              <a:t>, only the meeting organizer and presenters will be able to come off mute. Attendees will see a</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tooltip stating, “</a:t>
            </a:r>
            <a:r>
              <a:rPr b="1" lang="en" sz="1550">
                <a:latin typeface="Merriweather"/>
                <a:ea typeface="Merriweather"/>
                <a:cs typeface="Merriweather"/>
                <a:sym typeface="Merriweather"/>
              </a:rPr>
              <a:t>Mic is disabled for all attendees.</a:t>
            </a:r>
            <a:r>
              <a:rPr lang="en" sz="1550">
                <a:latin typeface="Merriweather"/>
                <a:ea typeface="Merriweather"/>
                <a:cs typeface="Merriweather"/>
                <a:sym typeface="Merriweather"/>
              </a:rPr>
              <a:t>”</a:t>
            </a:r>
            <a:endParaRPr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Note: Meeting organizers and presenters can now control whether attendees can unmute at any time during the meeting.</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412" name="Google Shape;412;g2eefb1cea99_0_76"/>
          <p:cNvPicPr preferRelativeResize="0"/>
          <p:nvPr/>
        </p:nvPicPr>
        <p:blipFill>
          <a:blip r:embed="rId3">
            <a:alphaModFix/>
          </a:blip>
          <a:stretch>
            <a:fillRect/>
          </a:stretch>
        </p:blipFill>
        <p:spPr>
          <a:xfrm>
            <a:off x="5056125" y="1812800"/>
            <a:ext cx="3263158" cy="87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8bcd43e26_0_212"/>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50" name="Google Shape;150;g2e8bcd43e26_0_212"/>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2e8bcd43e26_0_212"/>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2e8bcd43e26_0_212"/>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53" name="Google Shape;153;g2e8bcd43e26_0_212"/>
          <p:cNvSpPr txBox="1"/>
          <p:nvPr/>
        </p:nvSpPr>
        <p:spPr>
          <a:xfrm>
            <a:off x="-120750" y="1499250"/>
            <a:ext cx="6041400" cy="25704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 sz="1550">
                <a:latin typeface="Merriweather"/>
                <a:ea typeface="Merriweather"/>
                <a:cs typeface="Merriweather"/>
                <a:sym typeface="Merriweather"/>
              </a:rPr>
              <a:t>Use of Camera and Microphone</a:t>
            </a:r>
            <a:endParaRPr b="1"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          -Hover the mouse to the right and you will get ‘unmute</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microphone’ and the mouse will change to a hand shape, click</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right click mouse button.</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-You can do the same for video</a:t>
            </a:r>
            <a:endParaRPr sz="1550">
              <a:latin typeface="Merriweather"/>
              <a:ea typeface="Merriweather"/>
              <a:cs typeface="Merriweather"/>
              <a:sym typeface="Merriweather"/>
            </a:endParaRPr>
          </a:p>
          <a:p>
            <a:pPr indent="0" lvl="0" marL="457200" rtl="0" algn="just">
              <a:spcBef>
                <a:spcPts val="0"/>
              </a:spcBef>
              <a:spcAft>
                <a:spcPts val="0"/>
              </a:spcAft>
              <a:buNone/>
            </a:pPr>
            <a:r>
              <a:rPr lang="en" sz="1550">
                <a:latin typeface="Merriweather"/>
                <a:ea typeface="Merriweather"/>
                <a:cs typeface="Merriweather"/>
                <a:sym typeface="Merriweather"/>
              </a:rPr>
              <a:t>camera to be switched ‘on’ or ‘off’</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54" name="Google Shape;154;g2e8bcd43e26_0_212"/>
          <p:cNvPicPr preferRelativeResize="0"/>
          <p:nvPr/>
        </p:nvPicPr>
        <p:blipFill>
          <a:blip r:embed="rId3">
            <a:alphaModFix/>
          </a:blip>
          <a:stretch>
            <a:fillRect/>
          </a:stretch>
        </p:blipFill>
        <p:spPr>
          <a:xfrm>
            <a:off x="6324875" y="1499250"/>
            <a:ext cx="2401725" cy="1860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eefb1cea99_0_88"/>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18" name="Google Shape;418;g2eefb1cea99_0_88"/>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eefb1cea99_0_88"/>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eefb1cea99_0_88"/>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Managing participant settings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21" name="Google Shape;421;g2eefb1cea99_0_88"/>
          <p:cNvSpPr txBox="1"/>
          <p:nvPr/>
        </p:nvSpPr>
        <p:spPr>
          <a:xfrm>
            <a:off x="474725" y="1462850"/>
            <a:ext cx="4130400" cy="243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50">
                <a:latin typeface="Merriweather"/>
                <a:ea typeface="Merriweather"/>
                <a:cs typeface="Merriweather"/>
                <a:sym typeface="Merriweather"/>
              </a:rPr>
              <a:t>Record automatically</a:t>
            </a:r>
            <a:endParaRPr b="1" sz="16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If you toggle this setting to Yes, recording starts when the meeting organizer and one other person join the meeting.</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422" name="Google Shape;422;g2eefb1cea99_0_88"/>
          <p:cNvPicPr preferRelativeResize="0"/>
          <p:nvPr/>
        </p:nvPicPr>
        <p:blipFill>
          <a:blip r:embed="rId3">
            <a:alphaModFix/>
          </a:blip>
          <a:stretch>
            <a:fillRect/>
          </a:stretch>
        </p:blipFill>
        <p:spPr>
          <a:xfrm>
            <a:off x="5400025" y="1844250"/>
            <a:ext cx="2705100" cy="771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eefb1cea99_0_10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28" name="Google Shape;428;g2eefb1cea99_0_10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eefb1cea99_0_10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2eefb1cea99_0_10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Managing participant settings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431" name="Google Shape;431;g2eefb1cea99_0_100"/>
          <p:cNvSpPr txBox="1"/>
          <p:nvPr/>
        </p:nvSpPr>
        <p:spPr>
          <a:xfrm>
            <a:off x="474725" y="1462850"/>
            <a:ext cx="4130400" cy="410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50">
                <a:latin typeface="Merriweather"/>
                <a:ea typeface="Merriweather"/>
                <a:cs typeface="Merriweather"/>
                <a:sym typeface="Merriweather"/>
              </a:rPr>
              <a:t>Allow meeting chat</a:t>
            </a:r>
            <a:endParaRPr b="1" sz="16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Choose from three chat settings:</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Enabled (Default)</a:t>
            </a:r>
            <a:r>
              <a:rPr lang="en" sz="1550">
                <a:latin typeface="Merriweather"/>
                <a:ea typeface="Merriweather"/>
                <a:cs typeface="Merriweather"/>
                <a:sym typeface="Merriweather"/>
              </a:rPr>
              <a:t>: Anyone can chat before, during, and after the meeting.​</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Disabled:</a:t>
            </a:r>
            <a:r>
              <a:rPr lang="en" sz="1550">
                <a:latin typeface="Merriweather"/>
                <a:ea typeface="Merriweather"/>
                <a:cs typeface="Merriweather"/>
                <a:sym typeface="Merriweather"/>
              </a:rPr>
              <a:t> No one (including the organizer) can chat before, during, or after the meeting.</a:t>
            </a:r>
            <a:endParaRPr sz="1550">
              <a:latin typeface="Merriweather"/>
              <a:ea typeface="Merriweather"/>
              <a:cs typeface="Merriweather"/>
              <a:sym typeface="Merriweather"/>
            </a:endParaRPr>
          </a:p>
          <a:p>
            <a:pPr indent="0" lvl="0" marL="0" rtl="0" algn="just">
              <a:spcBef>
                <a:spcPts val="0"/>
              </a:spcBef>
              <a:spcAft>
                <a:spcPts val="0"/>
              </a:spcAft>
              <a:buNone/>
            </a:pPr>
            <a:r>
              <a:rPr b="1" lang="en" sz="1550">
                <a:latin typeface="Merriweather"/>
                <a:ea typeface="Merriweather"/>
                <a:cs typeface="Merriweather"/>
                <a:sym typeface="Merriweather"/>
              </a:rPr>
              <a:t>Only during the meeting:</a:t>
            </a:r>
            <a:r>
              <a:rPr lang="en" sz="1550">
                <a:latin typeface="Merriweather"/>
                <a:ea typeface="Merriweather"/>
                <a:cs typeface="Merriweather"/>
                <a:sym typeface="Merriweather"/>
              </a:rPr>
              <a:t> Participants can only chat during the meeting. The organizer can chat before, during, and after the meeting.</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850">
              <a:latin typeface="Merriweather"/>
              <a:ea typeface="Merriweather"/>
              <a:cs typeface="Merriweather"/>
              <a:sym typeface="Merriweather"/>
            </a:endParaRPr>
          </a:p>
          <a:p>
            <a:pPr indent="0" lvl="0" marL="914400" rtl="0" algn="just">
              <a:spcBef>
                <a:spcPts val="0"/>
              </a:spcBef>
              <a:spcAft>
                <a:spcPts val="0"/>
              </a:spcAft>
              <a:buNone/>
            </a:pPr>
            <a:r>
              <a:t/>
            </a:r>
            <a:endParaRPr sz="1850">
              <a:latin typeface="Merriweather"/>
              <a:ea typeface="Merriweather"/>
              <a:cs typeface="Merriweather"/>
              <a:sym typeface="Merriweather"/>
            </a:endParaRPr>
          </a:p>
        </p:txBody>
      </p:sp>
      <p:pic>
        <p:nvPicPr>
          <p:cNvPr id="432" name="Google Shape;432;g2eefb1cea99_0_100"/>
          <p:cNvPicPr preferRelativeResize="0"/>
          <p:nvPr/>
        </p:nvPicPr>
        <p:blipFill>
          <a:blip r:embed="rId3">
            <a:alphaModFix/>
          </a:blip>
          <a:stretch>
            <a:fillRect/>
          </a:stretch>
        </p:blipFill>
        <p:spPr>
          <a:xfrm>
            <a:off x="4804650" y="1808125"/>
            <a:ext cx="3499150" cy="1903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e8c37a6c47_0_44"/>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438" name="Google Shape;438;g2e8c37a6c47_0_44"/>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2e8c37a6c47_0_44"/>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2e8c37a6c47_0_44"/>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Summary of all control features</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pic>
        <p:nvPicPr>
          <p:cNvPr id="441" name="Google Shape;441;g2e8c37a6c47_0_44"/>
          <p:cNvPicPr preferRelativeResize="0"/>
          <p:nvPr/>
        </p:nvPicPr>
        <p:blipFill>
          <a:blip r:embed="rId3">
            <a:alphaModFix/>
          </a:blip>
          <a:stretch>
            <a:fillRect/>
          </a:stretch>
        </p:blipFill>
        <p:spPr>
          <a:xfrm>
            <a:off x="786225" y="1536750"/>
            <a:ext cx="7571551" cy="2664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e8bcd43e26_0_67"/>
          <p:cNvSpPr txBox="1"/>
          <p:nvPr>
            <p:ph idx="4294967295" type="ctrTitle"/>
          </p:nvPr>
        </p:nvSpPr>
        <p:spPr>
          <a:xfrm>
            <a:off x="1097900" y="1111225"/>
            <a:ext cx="52305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oboto Slab"/>
              <a:buNone/>
            </a:pPr>
            <a:r>
              <a:rPr b="1" i="0" lang="en" sz="4300" u="none" cap="none" strike="noStrike">
                <a:solidFill>
                  <a:srgbClr val="198754"/>
                </a:solidFill>
                <a:latin typeface="Roboto Slab"/>
                <a:ea typeface="Roboto Slab"/>
                <a:cs typeface="Roboto Slab"/>
                <a:sym typeface="Roboto Slab"/>
              </a:rPr>
              <a:t>Let’s do some exercises!</a:t>
            </a:r>
            <a:endParaRPr b="1" i="0" sz="4300" u="none" cap="none" strike="noStrike">
              <a:solidFill>
                <a:srgbClr val="198754"/>
              </a:solidFill>
              <a:latin typeface="Roboto Slab"/>
              <a:ea typeface="Roboto Slab"/>
              <a:cs typeface="Roboto Slab"/>
              <a:sym typeface="Roboto Slab"/>
            </a:endParaRPr>
          </a:p>
        </p:txBody>
      </p:sp>
      <p:sp>
        <p:nvSpPr>
          <p:cNvPr id="447" name="Google Shape;447;g2e8bcd43e26_0_67"/>
          <p:cNvSpPr txBox="1"/>
          <p:nvPr>
            <p:ph idx="12" type="sldNum"/>
          </p:nvPr>
        </p:nvSpPr>
        <p:spPr>
          <a:xfrm>
            <a:off x="8404374" y="4749850"/>
            <a:ext cx="6411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pic>
        <p:nvPicPr>
          <p:cNvPr id="448" name="Google Shape;448;g2e8bcd43e26_0_67"/>
          <p:cNvPicPr preferRelativeResize="0"/>
          <p:nvPr/>
        </p:nvPicPr>
        <p:blipFill rotWithShape="1">
          <a:blip r:embed="rId3">
            <a:alphaModFix/>
          </a:blip>
          <a:srcRect b="0" l="0" r="0" t="0"/>
          <a:stretch/>
        </p:blipFill>
        <p:spPr>
          <a:xfrm>
            <a:off x="4994700" y="1647275"/>
            <a:ext cx="2920650" cy="292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g2e8bcd43e26_1_315"/>
          <p:cNvSpPr/>
          <p:nvPr/>
        </p:nvSpPr>
        <p:spPr>
          <a:xfrm>
            <a:off x="2043000" y="205525"/>
            <a:ext cx="5104800" cy="13551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2e8bcd43e26_1_315"/>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455" name="Google Shape;455;g2e8bcd43e26_1_315"/>
          <p:cNvSpPr txBox="1"/>
          <p:nvPr>
            <p:ph idx="4294967295" type="ctrTitle"/>
          </p:nvPr>
        </p:nvSpPr>
        <p:spPr>
          <a:xfrm>
            <a:off x="2747700" y="437650"/>
            <a:ext cx="3695400" cy="44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i="0" lang="en" sz="3000" u="none" cap="none" strike="noStrike">
                <a:solidFill>
                  <a:srgbClr val="198754"/>
                </a:solidFill>
                <a:latin typeface="Roboto Slab"/>
                <a:ea typeface="Roboto Slab"/>
                <a:cs typeface="Roboto Slab"/>
                <a:sym typeface="Roboto Slab"/>
              </a:rPr>
              <a:t>Exercises</a:t>
            </a:r>
            <a:endParaRPr b="1" i="0" sz="3000" u="none" cap="none" strike="noStrike">
              <a:solidFill>
                <a:srgbClr val="198754"/>
              </a:solidFill>
              <a:latin typeface="Roboto Slab"/>
              <a:ea typeface="Roboto Slab"/>
              <a:cs typeface="Roboto Slab"/>
              <a:sym typeface="Roboto Slab"/>
            </a:endParaRPr>
          </a:p>
        </p:txBody>
      </p:sp>
      <p:sp>
        <p:nvSpPr>
          <p:cNvPr id="456" name="Google Shape;456;g2e8bcd43e26_1_315"/>
          <p:cNvSpPr txBox="1"/>
          <p:nvPr/>
        </p:nvSpPr>
        <p:spPr>
          <a:xfrm>
            <a:off x="8406325" y="1246225"/>
            <a:ext cx="6525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2e8bcd43e26_1_315"/>
          <p:cNvSpPr txBox="1"/>
          <p:nvPr/>
        </p:nvSpPr>
        <p:spPr>
          <a:xfrm>
            <a:off x="589425" y="1042700"/>
            <a:ext cx="8488200" cy="4412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1000"/>
              </a:spcBef>
              <a:spcAft>
                <a:spcPts val="0"/>
              </a:spcAft>
              <a:buClr>
                <a:srgbClr val="000000"/>
              </a:buClr>
              <a:buSzPts val="1600"/>
              <a:buFont typeface="Merriweather"/>
              <a:buAutoNum type="arabicPeriod"/>
            </a:pPr>
            <a:r>
              <a:rPr lang="en" sz="1600">
                <a:latin typeface="Merriweather"/>
                <a:ea typeface="Merriweather"/>
                <a:cs typeface="Merriweather"/>
                <a:sym typeface="Merriweather"/>
              </a:rPr>
              <a:t>Join a meeting and practice turning your camera and microphone on and off.</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Raise and lower your hand during a meeting</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Share your screen during a meeting.</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Send a message in the meeting chat.</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Share a file in the meeting chat</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Submit an assignment in a Teams class meeting</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View a recorded meeting and share it with others</a:t>
            </a:r>
            <a:endParaRPr sz="1600">
              <a:latin typeface="Merriweather"/>
              <a:ea typeface="Merriweather"/>
              <a:cs typeface="Merriweather"/>
              <a:sym typeface="Merriweather"/>
            </a:endParaRPr>
          </a:p>
          <a:p>
            <a:pPr indent="-330200" lvl="0" marL="457200" marR="0" rtl="0" algn="l">
              <a:lnSpc>
                <a:spcPct val="150000"/>
              </a:lnSpc>
              <a:spcBef>
                <a:spcPts val="1000"/>
              </a:spcBef>
              <a:spcAft>
                <a:spcPts val="0"/>
              </a:spcAft>
              <a:buSzPts val="1600"/>
              <a:buFont typeface="Merriweather"/>
              <a:buAutoNum type="arabicPeriod"/>
            </a:pPr>
            <a:r>
              <a:rPr lang="en" sz="1600">
                <a:latin typeface="Merriweather"/>
                <a:ea typeface="Merriweather"/>
                <a:cs typeface="Merriweather"/>
                <a:sym typeface="Merriweather"/>
              </a:rPr>
              <a:t> Assign and track action items during a meeting</a:t>
            </a:r>
            <a:endParaRPr sz="1600">
              <a:latin typeface="Merriweather"/>
              <a:ea typeface="Merriweather"/>
              <a:cs typeface="Merriweather"/>
              <a:sym typeface="Merriweather"/>
            </a:endParaRPr>
          </a:p>
          <a:p>
            <a:pPr indent="0" lvl="0" marL="457200" marR="0" rtl="0" algn="l">
              <a:lnSpc>
                <a:spcPct val="150000"/>
              </a:lnSpc>
              <a:spcBef>
                <a:spcPts val="1000"/>
              </a:spcBef>
              <a:spcAft>
                <a:spcPts val="1000"/>
              </a:spcAft>
              <a:buClr>
                <a:srgbClr val="000000"/>
              </a:buClr>
              <a:buSzPts val="1600"/>
              <a:buFont typeface="Arial"/>
              <a:buNone/>
            </a:pPr>
            <a:r>
              <a:t/>
            </a:r>
            <a:endParaRPr b="0" i="0" sz="1600" u="none" cap="none" strike="noStrike">
              <a:solidFill>
                <a:srgbClr val="000000"/>
              </a:solidFill>
              <a:latin typeface="Merriweather"/>
              <a:ea typeface="Merriweather"/>
              <a:cs typeface="Merriweather"/>
              <a:sym typeface="Merriweath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2e8bcd43e26_1_385"/>
          <p:cNvPicPr preferRelativeResize="0"/>
          <p:nvPr/>
        </p:nvPicPr>
        <p:blipFill rotWithShape="1">
          <a:blip r:embed="rId3">
            <a:alphaModFix/>
          </a:blip>
          <a:srcRect b="7746" l="12396" r="13103" t="7125"/>
          <a:stretch/>
        </p:blipFill>
        <p:spPr>
          <a:xfrm>
            <a:off x="5158250" y="1344025"/>
            <a:ext cx="2943175" cy="3486924"/>
          </a:xfrm>
          <a:prstGeom prst="rect">
            <a:avLst/>
          </a:prstGeom>
          <a:noFill/>
          <a:ln>
            <a:noFill/>
          </a:ln>
        </p:spPr>
      </p:pic>
      <p:sp>
        <p:nvSpPr>
          <p:cNvPr id="463" name="Google Shape;463;g2e8bcd43e26_1_385"/>
          <p:cNvSpPr txBox="1"/>
          <p:nvPr>
            <p:ph idx="4294967295" type="ctrTitle"/>
          </p:nvPr>
        </p:nvSpPr>
        <p:spPr>
          <a:xfrm>
            <a:off x="1097900" y="1111225"/>
            <a:ext cx="39627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000"/>
              <a:buFont typeface="Roboto Slab"/>
              <a:buNone/>
            </a:pPr>
            <a:r>
              <a:rPr b="1" i="0" lang="en" sz="6000" u="none" cap="none" strike="noStrike">
                <a:solidFill>
                  <a:srgbClr val="198754"/>
                </a:solidFill>
                <a:latin typeface="Roboto Slab"/>
                <a:ea typeface="Roboto Slab"/>
                <a:cs typeface="Roboto Slab"/>
                <a:sym typeface="Roboto Slab"/>
              </a:rPr>
              <a:t>Thanks!</a:t>
            </a:r>
            <a:endParaRPr b="1" i="0" sz="6000" u="none" cap="none" strike="noStrike">
              <a:solidFill>
                <a:srgbClr val="198754"/>
              </a:solidFill>
              <a:latin typeface="Roboto Slab"/>
              <a:ea typeface="Roboto Slab"/>
              <a:cs typeface="Roboto Slab"/>
              <a:sym typeface="Roboto Slab"/>
            </a:endParaRPr>
          </a:p>
        </p:txBody>
      </p:sp>
      <p:sp>
        <p:nvSpPr>
          <p:cNvPr id="464" name="Google Shape;464;g2e8bcd43e26_1_38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eefb1cea99_0_3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60" name="Google Shape;160;g2eefb1cea99_0_3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2eefb1cea99_0_3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2eefb1cea99_0_3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63" name="Google Shape;163;g2eefb1cea99_0_30"/>
          <p:cNvSpPr txBox="1"/>
          <p:nvPr/>
        </p:nvSpPr>
        <p:spPr>
          <a:xfrm>
            <a:off x="523400" y="1499250"/>
            <a:ext cx="4395900" cy="233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550">
                <a:latin typeface="Merriweather"/>
                <a:ea typeface="Merriweather"/>
                <a:cs typeface="Merriweather"/>
                <a:sym typeface="Merriweather"/>
              </a:rPr>
              <a:t>Use of Camera and Microphone</a:t>
            </a:r>
            <a:endParaRPr b="1" sz="1550">
              <a:latin typeface="Merriweather"/>
              <a:ea typeface="Merriweather"/>
              <a:cs typeface="Merriweather"/>
              <a:sym typeface="Merriweather"/>
            </a:endParaRPr>
          </a:p>
          <a:p>
            <a:pPr indent="0" lvl="0" marL="0" marR="0" rtl="0" algn="just">
              <a:lnSpc>
                <a:spcPct val="100000"/>
              </a:lnSpc>
              <a:spcBef>
                <a:spcPts val="0"/>
              </a:spcBef>
              <a:spcAft>
                <a:spcPts val="0"/>
              </a:spcAft>
              <a:buNone/>
            </a:pPr>
            <a:r>
              <a:rPr lang="en" sz="1550">
                <a:latin typeface="Merriweather"/>
                <a:ea typeface="Merriweather"/>
                <a:cs typeface="Merriweather"/>
                <a:sym typeface="Merriweather"/>
              </a:rPr>
              <a:t>If 3 or more people have already joined the meeting, you will be joining the meeting on mute. Select the slider to activate your microphone.</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64" name="Google Shape;164;g2eefb1cea99_0_30"/>
          <p:cNvPicPr preferRelativeResize="0"/>
          <p:nvPr/>
        </p:nvPicPr>
        <p:blipFill>
          <a:blip r:embed="rId3">
            <a:alphaModFix/>
          </a:blip>
          <a:stretch>
            <a:fillRect/>
          </a:stretch>
        </p:blipFill>
        <p:spPr>
          <a:xfrm>
            <a:off x="5413625" y="1499250"/>
            <a:ext cx="2401725" cy="1860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eefb1cea99_0_4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70" name="Google Shape;170;g2eefb1cea99_0_4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2eefb1cea99_0_4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2eefb1cea99_0_41"/>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73" name="Google Shape;173;g2eefb1cea99_0_41"/>
          <p:cNvSpPr txBox="1"/>
          <p:nvPr/>
        </p:nvSpPr>
        <p:spPr>
          <a:xfrm>
            <a:off x="523400" y="1499250"/>
            <a:ext cx="4395900" cy="2331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550">
                <a:latin typeface="Merriweather"/>
                <a:ea typeface="Merriweather"/>
                <a:cs typeface="Merriweather"/>
                <a:sym typeface="Merriweather"/>
              </a:rPr>
              <a:t>Use of Camera and Microphone</a:t>
            </a:r>
            <a:endParaRPr b="1" sz="1550">
              <a:latin typeface="Merriweather"/>
              <a:ea typeface="Merriweather"/>
              <a:cs typeface="Merriweather"/>
              <a:sym typeface="Merriweather"/>
            </a:endParaRPr>
          </a:p>
          <a:p>
            <a:pPr indent="0" lvl="0" marL="0" rtl="0" algn="just">
              <a:spcBef>
                <a:spcPts val="0"/>
              </a:spcBef>
              <a:spcAft>
                <a:spcPts val="0"/>
              </a:spcAft>
              <a:buNone/>
            </a:pPr>
            <a:r>
              <a:rPr lang="en" sz="1550">
                <a:latin typeface="Merriweather"/>
                <a:ea typeface="Merriweather"/>
                <a:cs typeface="Merriweather"/>
                <a:sym typeface="Merriweather"/>
              </a:rPr>
              <a:t>Select the “</a:t>
            </a:r>
            <a:r>
              <a:rPr b="1" lang="en" sz="1550">
                <a:latin typeface="Merriweather"/>
                <a:ea typeface="Merriweather"/>
                <a:cs typeface="Merriweather"/>
                <a:sym typeface="Merriweather"/>
              </a:rPr>
              <a:t>Audio Off</a:t>
            </a:r>
            <a:r>
              <a:rPr lang="en" sz="1550">
                <a:latin typeface="Merriweather"/>
                <a:ea typeface="Merriweather"/>
                <a:cs typeface="Merriweather"/>
                <a:sym typeface="Merriweather"/>
              </a:rPr>
              <a:t>” option when there’s already an active mic and speaker in the same room as you. This will ensure there is no echo.</a:t>
            </a:r>
            <a:endParaRPr sz="1550">
              <a:latin typeface="Merriweather"/>
              <a:ea typeface="Merriweather"/>
              <a:cs typeface="Merriweather"/>
              <a:sym typeface="Merriweather"/>
            </a:endParaRPr>
          </a:p>
          <a:p>
            <a:pPr indent="0" lvl="0" marL="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74" name="Google Shape;174;g2eefb1cea99_0_41"/>
          <p:cNvPicPr preferRelativeResize="0"/>
          <p:nvPr/>
        </p:nvPicPr>
        <p:blipFill>
          <a:blip r:embed="rId3">
            <a:alphaModFix/>
          </a:blip>
          <a:stretch>
            <a:fillRect/>
          </a:stretch>
        </p:blipFill>
        <p:spPr>
          <a:xfrm>
            <a:off x="5413625" y="1499250"/>
            <a:ext cx="2401725" cy="186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eefb1cea99_0_1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80" name="Google Shape;180;g2eefb1cea99_0_1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2eefb1cea99_0_1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eefb1cea99_0_1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83" name="Google Shape;183;g2eefb1cea99_0_10"/>
          <p:cNvSpPr txBox="1"/>
          <p:nvPr/>
        </p:nvSpPr>
        <p:spPr>
          <a:xfrm>
            <a:off x="645900" y="1467825"/>
            <a:ext cx="3574800" cy="2932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650">
                <a:latin typeface="Merriweather"/>
                <a:ea typeface="Merriweather"/>
                <a:cs typeface="Merriweather"/>
                <a:sym typeface="Merriweather"/>
              </a:rPr>
              <a:t>Background Filters</a:t>
            </a:r>
            <a:endParaRPr b="1"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If you want to change what</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appears behind you in your</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video, you can either blur your</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background or replace it</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entirely with any image you</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want.</a:t>
            </a:r>
            <a:endParaRPr sz="1650">
              <a:latin typeface="Merriweather"/>
              <a:ea typeface="Merriweather"/>
              <a:cs typeface="Merriweather"/>
              <a:sym typeface="Merriweather"/>
            </a:endParaRPr>
          </a:p>
          <a:p>
            <a:pPr indent="0" lvl="0" marL="0" rtl="0" algn="just">
              <a:spcBef>
                <a:spcPts val="0"/>
              </a:spcBef>
              <a:spcAft>
                <a:spcPts val="0"/>
              </a:spcAft>
              <a:buNone/>
            </a:pPr>
            <a:r>
              <a:t/>
            </a:r>
            <a:endParaRPr sz="16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84" name="Google Shape;184;g2eefb1cea99_0_10"/>
          <p:cNvPicPr preferRelativeResize="0"/>
          <p:nvPr/>
        </p:nvPicPr>
        <p:blipFill>
          <a:blip r:embed="rId3">
            <a:alphaModFix/>
          </a:blip>
          <a:stretch>
            <a:fillRect/>
          </a:stretch>
        </p:blipFill>
        <p:spPr>
          <a:xfrm>
            <a:off x="4220800" y="1467825"/>
            <a:ext cx="4387520" cy="274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2eefb1cea99_0_21"/>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190" name="Google Shape;190;g2eefb1cea99_0_21"/>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2eefb1cea99_0_21"/>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eefb1cea99_0_21"/>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193" name="Google Shape;193;g2eefb1cea99_0_21"/>
          <p:cNvSpPr txBox="1"/>
          <p:nvPr/>
        </p:nvSpPr>
        <p:spPr>
          <a:xfrm>
            <a:off x="645900" y="1467825"/>
            <a:ext cx="3574800" cy="2932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650">
                <a:latin typeface="Merriweather"/>
                <a:ea typeface="Merriweather"/>
                <a:cs typeface="Merriweather"/>
                <a:sym typeface="Merriweather"/>
              </a:rPr>
              <a:t>Background Filters</a:t>
            </a:r>
            <a:endParaRPr b="1"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If you want to change what</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appears behind you in your</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video, you can either blur your</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background or replace it</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entirely with any image you</a:t>
            </a:r>
            <a:endParaRPr sz="1650">
              <a:latin typeface="Merriweather"/>
              <a:ea typeface="Merriweather"/>
              <a:cs typeface="Merriweather"/>
              <a:sym typeface="Merriweather"/>
            </a:endParaRPr>
          </a:p>
          <a:p>
            <a:pPr indent="0" lvl="0" marL="0" rtl="0" algn="just">
              <a:spcBef>
                <a:spcPts val="0"/>
              </a:spcBef>
              <a:spcAft>
                <a:spcPts val="0"/>
              </a:spcAft>
              <a:buNone/>
            </a:pPr>
            <a:r>
              <a:rPr lang="en" sz="1650">
                <a:latin typeface="Merriweather"/>
                <a:ea typeface="Merriweather"/>
                <a:cs typeface="Merriweather"/>
                <a:sym typeface="Merriweather"/>
              </a:rPr>
              <a:t>want.</a:t>
            </a:r>
            <a:endParaRPr sz="1650">
              <a:latin typeface="Merriweather"/>
              <a:ea typeface="Merriweather"/>
              <a:cs typeface="Merriweather"/>
              <a:sym typeface="Merriweather"/>
            </a:endParaRPr>
          </a:p>
          <a:p>
            <a:pPr indent="0" lvl="0" marL="0" rtl="0" algn="just">
              <a:spcBef>
                <a:spcPts val="0"/>
              </a:spcBef>
              <a:spcAft>
                <a:spcPts val="0"/>
              </a:spcAft>
              <a:buNone/>
            </a:pPr>
            <a:r>
              <a:t/>
            </a:r>
            <a:endParaRPr sz="16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rtl="0" algn="just">
              <a:spcBef>
                <a:spcPts val="0"/>
              </a:spcBef>
              <a:spcAft>
                <a:spcPts val="0"/>
              </a:spcAft>
              <a:buNone/>
            </a:pPr>
            <a:r>
              <a:t/>
            </a:r>
            <a:endParaRPr sz="1550">
              <a:latin typeface="Merriweather"/>
              <a:ea typeface="Merriweather"/>
              <a:cs typeface="Merriweather"/>
              <a:sym typeface="Merriweather"/>
            </a:endParaRPr>
          </a:p>
          <a:p>
            <a:pPr indent="0" lvl="0" marL="457200" marR="0" rtl="0" algn="just">
              <a:lnSpc>
                <a:spcPct val="100000"/>
              </a:lnSpc>
              <a:spcBef>
                <a:spcPts val="0"/>
              </a:spcBef>
              <a:spcAft>
                <a:spcPts val="0"/>
              </a:spcAft>
              <a:buNone/>
            </a:pPr>
            <a:r>
              <a:t/>
            </a:r>
            <a:endParaRPr sz="1550">
              <a:latin typeface="Merriweather"/>
              <a:ea typeface="Merriweather"/>
              <a:cs typeface="Merriweather"/>
              <a:sym typeface="Merriweather"/>
            </a:endParaRPr>
          </a:p>
        </p:txBody>
      </p:sp>
      <p:pic>
        <p:nvPicPr>
          <p:cNvPr id="194" name="Google Shape;194;g2eefb1cea99_0_21"/>
          <p:cNvPicPr preferRelativeResize="0"/>
          <p:nvPr/>
        </p:nvPicPr>
        <p:blipFill>
          <a:blip r:embed="rId3">
            <a:alphaModFix/>
          </a:blip>
          <a:stretch>
            <a:fillRect/>
          </a:stretch>
        </p:blipFill>
        <p:spPr>
          <a:xfrm>
            <a:off x="4220800" y="1467825"/>
            <a:ext cx="4387520" cy="274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e8c37a6c47_0_6"/>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00" name="Google Shape;200;g2e8c37a6c47_0_6"/>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2e8c37a6c47_0_6"/>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e8c37a6c47_0_6"/>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03" name="Google Shape;203;g2e8c37a6c47_0_6"/>
          <p:cNvSpPr txBox="1"/>
          <p:nvPr/>
        </p:nvSpPr>
        <p:spPr>
          <a:xfrm>
            <a:off x="212350" y="1405800"/>
            <a:ext cx="4472400" cy="2331900"/>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None/>
            </a:pPr>
            <a:r>
              <a:rPr b="1" lang="en" sz="1550">
                <a:latin typeface="Merriweather"/>
                <a:ea typeface="Merriweather"/>
                <a:cs typeface="Merriweather"/>
                <a:sym typeface="Merriweather"/>
              </a:rPr>
              <a:t>Use of Chat options</a:t>
            </a:r>
            <a:endParaRPr b="1" sz="1550">
              <a:latin typeface="Merriweather"/>
              <a:ea typeface="Merriweather"/>
              <a:cs typeface="Merriweather"/>
              <a:sym typeface="Merriweather"/>
            </a:endParaRPr>
          </a:p>
          <a:p>
            <a:pPr indent="-327025" lvl="0" marL="457200" marR="0" rtl="0" algn="just">
              <a:lnSpc>
                <a:spcPct val="100000"/>
              </a:lnSpc>
              <a:spcBef>
                <a:spcPts val="0"/>
              </a:spcBef>
              <a:spcAft>
                <a:spcPts val="0"/>
              </a:spcAft>
              <a:buSzPts val="1550"/>
              <a:buFont typeface="Merriweather"/>
              <a:buChar char="●"/>
            </a:pPr>
            <a:r>
              <a:rPr lang="en" sz="1550">
                <a:latin typeface="Merriweather"/>
                <a:ea typeface="Merriweather"/>
                <a:cs typeface="Merriweather"/>
                <a:sym typeface="Merriweather"/>
              </a:rPr>
              <a:t>Click on ‘Chat’ and ‘New Chat’</a:t>
            </a:r>
            <a:endParaRPr sz="1550">
              <a:latin typeface="Merriweather"/>
              <a:ea typeface="Merriweather"/>
              <a:cs typeface="Merriweather"/>
              <a:sym typeface="Merriweather"/>
            </a:endParaRPr>
          </a:p>
          <a:p>
            <a:pPr indent="0" lvl="0" marL="914400" rtl="0" algn="just">
              <a:spcBef>
                <a:spcPts val="0"/>
              </a:spcBef>
              <a:spcAft>
                <a:spcPts val="0"/>
              </a:spcAft>
              <a:buNone/>
            </a:pPr>
            <a:r>
              <a:rPr lang="en" sz="1550">
                <a:latin typeface="Merriweather"/>
                <a:ea typeface="Merriweather"/>
                <a:cs typeface="Merriweather"/>
                <a:sym typeface="Merriweather"/>
              </a:rPr>
              <a:t>Type in the email address of the</a:t>
            </a:r>
            <a:endParaRPr sz="1550">
              <a:latin typeface="Merriweather"/>
              <a:ea typeface="Merriweather"/>
              <a:cs typeface="Merriweather"/>
              <a:sym typeface="Merriweather"/>
            </a:endParaRPr>
          </a:p>
          <a:p>
            <a:pPr indent="0" lvl="0" marL="914400" rtl="0" algn="just">
              <a:spcBef>
                <a:spcPts val="0"/>
              </a:spcBef>
              <a:spcAft>
                <a:spcPts val="0"/>
              </a:spcAft>
              <a:buNone/>
            </a:pPr>
            <a:r>
              <a:rPr lang="en" sz="1550">
                <a:latin typeface="Merriweather"/>
                <a:ea typeface="Merriweather"/>
                <a:cs typeface="Merriweather"/>
                <a:sym typeface="Merriweather"/>
              </a:rPr>
              <a:t>person you are sending a</a:t>
            </a:r>
            <a:endParaRPr sz="1550">
              <a:latin typeface="Merriweather"/>
              <a:ea typeface="Merriweather"/>
              <a:cs typeface="Merriweather"/>
              <a:sym typeface="Merriweather"/>
            </a:endParaRPr>
          </a:p>
          <a:p>
            <a:pPr indent="0" lvl="0" marL="914400" rtl="0" algn="just">
              <a:spcBef>
                <a:spcPts val="0"/>
              </a:spcBef>
              <a:spcAft>
                <a:spcPts val="0"/>
              </a:spcAft>
              <a:buNone/>
            </a:pPr>
            <a:r>
              <a:rPr lang="en" sz="1550">
                <a:latin typeface="Merriweather"/>
                <a:ea typeface="Merriweather"/>
                <a:cs typeface="Merriweather"/>
                <a:sym typeface="Merriweather"/>
              </a:rPr>
              <a:t>message to or you can type their</a:t>
            </a:r>
            <a:endParaRPr sz="1550">
              <a:latin typeface="Merriweather"/>
              <a:ea typeface="Merriweather"/>
              <a:cs typeface="Merriweather"/>
              <a:sym typeface="Merriweather"/>
            </a:endParaRPr>
          </a:p>
          <a:p>
            <a:pPr indent="0" lvl="0" marL="914400" rtl="0" algn="just">
              <a:spcBef>
                <a:spcPts val="0"/>
              </a:spcBef>
              <a:spcAft>
                <a:spcPts val="0"/>
              </a:spcAft>
              <a:buNone/>
            </a:pPr>
            <a:r>
              <a:rPr lang="en" sz="1550">
                <a:latin typeface="Merriweather"/>
                <a:ea typeface="Merriweather"/>
                <a:cs typeface="Merriweather"/>
                <a:sym typeface="Merriweather"/>
              </a:rPr>
              <a:t>name and select the recipient</a:t>
            </a:r>
            <a:endParaRPr sz="1550">
              <a:latin typeface="Merriweather"/>
              <a:ea typeface="Merriweather"/>
              <a:cs typeface="Merriweather"/>
              <a:sym typeface="Merriweather"/>
            </a:endParaRPr>
          </a:p>
          <a:p>
            <a:pPr indent="0" lvl="0" marL="914400" rtl="0" algn="just">
              <a:spcBef>
                <a:spcPts val="0"/>
              </a:spcBef>
              <a:spcAft>
                <a:spcPts val="0"/>
              </a:spcAft>
              <a:buNone/>
            </a:pPr>
            <a:r>
              <a:rPr lang="en" sz="1550">
                <a:latin typeface="Merriweather"/>
                <a:ea typeface="Merriweather"/>
                <a:cs typeface="Merriweather"/>
                <a:sym typeface="Merriweather"/>
              </a:rPr>
              <a:t>from the list</a:t>
            </a:r>
            <a:endParaRPr sz="1550">
              <a:latin typeface="Merriweather"/>
              <a:ea typeface="Merriweather"/>
              <a:cs typeface="Merriweather"/>
              <a:sym typeface="Merriweather"/>
            </a:endParaRPr>
          </a:p>
          <a:p>
            <a:pPr indent="-327025" lvl="0" marL="457200" rtl="0" algn="just">
              <a:spcBef>
                <a:spcPts val="0"/>
              </a:spcBef>
              <a:spcAft>
                <a:spcPts val="0"/>
              </a:spcAft>
              <a:buSzPts val="1550"/>
              <a:buFont typeface="Merriweather"/>
              <a:buChar char="●"/>
            </a:pPr>
            <a:r>
              <a:rPr lang="en" sz="1550">
                <a:latin typeface="Merriweather"/>
                <a:ea typeface="Merriweather"/>
                <a:cs typeface="Merriweather"/>
                <a:sym typeface="Merriweather"/>
              </a:rPr>
              <a:t>When you receive a message this will be displayed with an alert.</a:t>
            </a:r>
            <a:endParaRPr sz="1550">
              <a:latin typeface="Merriweather"/>
              <a:ea typeface="Merriweather"/>
              <a:cs typeface="Merriweather"/>
              <a:sym typeface="Merriweather"/>
            </a:endParaRPr>
          </a:p>
        </p:txBody>
      </p:sp>
      <p:pic>
        <p:nvPicPr>
          <p:cNvPr id="204" name="Google Shape;204;g2e8c37a6c47_0_6"/>
          <p:cNvPicPr preferRelativeResize="0"/>
          <p:nvPr/>
        </p:nvPicPr>
        <p:blipFill>
          <a:blip r:embed="rId3">
            <a:alphaModFix/>
          </a:blip>
          <a:stretch>
            <a:fillRect/>
          </a:stretch>
        </p:blipFill>
        <p:spPr>
          <a:xfrm>
            <a:off x="4910475" y="1462687"/>
            <a:ext cx="3696901" cy="221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e8c37a6c47_0_20"/>
          <p:cNvSpPr txBox="1"/>
          <p:nvPr>
            <p:ph idx="12" type="sldNum"/>
          </p:nvPr>
        </p:nvSpPr>
        <p:spPr>
          <a:xfrm>
            <a:off x="8726588" y="4749850"/>
            <a:ext cx="4173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fld id="{00000000-1234-1234-1234-123412341234}" type="slidenum">
              <a:rPr lang="en">
                <a:solidFill>
                  <a:srgbClr val="198754"/>
                </a:solidFill>
              </a:rPr>
              <a:t>‹#›</a:t>
            </a:fld>
            <a:endParaRPr>
              <a:solidFill>
                <a:srgbClr val="198754"/>
              </a:solidFill>
            </a:endParaRPr>
          </a:p>
        </p:txBody>
      </p:sp>
      <p:sp>
        <p:nvSpPr>
          <p:cNvPr id="210" name="Google Shape;210;g2e8c37a6c47_0_20"/>
          <p:cNvSpPr/>
          <p:nvPr/>
        </p:nvSpPr>
        <p:spPr>
          <a:xfrm>
            <a:off x="2745525" y="651650"/>
            <a:ext cx="3414600" cy="10512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e8c37a6c47_0_20"/>
          <p:cNvSpPr/>
          <p:nvPr/>
        </p:nvSpPr>
        <p:spPr>
          <a:xfrm>
            <a:off x="1549600" y="210925"/>
            <a:ext cx="6041400" cy="1491900"/>
          </a:xfrm>
          <a:prstGeom prst="rect">
            <a:avLst/>
          </a:prstGeom>
          <a:solidFill>
            <a:schemeClr val="lt1"/>
          </a:solidFill>
          <a:ln cap="flat" cmpd="sng" w="9525">
            <a:solidFill>
              <a:srgbClr val="FEFEF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e8c37a6c47_0_20"/>
          <p:cNvSpPr txBox="1"/>
          <p:nvPr>
            <p:ph idx="4294967295" type="ctrTitle"/>
          </p:nvPr>
        </p:nvSpPr>
        <p:spPr>
          <a:xfrm>
            <a:off x="1551300" y="267775"/>
            <a:ext cx="6041400" cy="137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000"/>
              <a:buFont typeface="Roboto Slab"/>
              <a:buNone/>
            </a:pPr>
            <a:r>
              <a:rPr b="1" lang="en" sz="2700">
                <a:solidFill>
                  <a:srgbClr val="198754"/>
                </a:solidFill>
              </a:rPr>
              <a:t>Features of </a:t>
            </a:r>
            <a:r>
              <a:rPr b="1" i="0" lang="en" sz="2700" u="none" cap="none" strike="noStrike">
                <a:solidFill>
                  <a:srgbClr val="198754"/>
                </a:solidFill>
                <a:latin typeface="Roboto Slab"/>
                <a:ea typeface="Roboto Slab"/>
                <a:cs typeface="Roboto Slab"/>
                <a:sym typeface="Roboto Slab"/>
              </a:rPr>
              <a:t>MS Team</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1"/>
              </a:buClr>
              <a:buSzPts val="2000"/>
              <a:buFont typeface="Roboto Slab"/>
              <a:buNone/>
            </a:pPr>
            <a:r>
              <a:t/>
            </a:r>
            <a:endParaRPr b="1" i="0" sz="2700" u="none" cap="none" strike="noStrike">
              <a:solidFill>
                <a:srgbClr val="198754"/>
              </a:solidFill>
              <a:latin typeface="Roboto Slab"/>
              <a:ea typeface="Roboto Slab"/>
              <a:cs typeface="Roboto Slab"/>
              <a:sym typeface="Roboto Slab"/>
            </a:endParaRPr>
          </a:p>
        </p:txBody>
      </p:sp>
      <p:sp>
        <p:nvSpPr>
          <p:cNvPr id="213" name="Google Shape;213;g2e8c37a6c47_0_20"/>
          <p:cNvSpPr txBox="1"/>
          <p:nvPr/>
        </p:nvSpPr>
        <p:spPr>
          <a:xfrm>
            <a:off x="212350" y="1405800"/>
            <a:ext cx="4472400" cy="24705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rPr b="1" lang="en" sz="1650">
                <a:latin typeface="Merriweather"/>
                <a:ea typeface="Merriweather"/>
                <a:cs typeface="Merriweather"/>
                <a:sym typeface="Merriweather"/>
              </a:rPr>
              <a:t>Raise/Lower Hand</a:t>
            </a:r>
            <a:endParaRPr b="1"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During the meeting you can</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click this icon to ‘raise your</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hand’. This shows to the</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teacher that you have digitally</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raised your hand. This is useful</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when you need to ask a</a:t>
            </a:r>
            <a:endParaRPr sz="1650">
              <a:latin typeface="Merriweather"/>
              <a:ea typeface="Merriweather"/>
              <a:cs typeface="Merriweather"/>
              <a:sym typeface="Merriweather"/>
            </a:endParaRPr>
          </a:p>
          <a:p>
            <a:pPr indent="0" lvl="0" marL="457200" rtl="0" algn="just">
              <a:spcBef>
                <a:spcPts val="0"/>
              </a:spcBef>
              <a:spcAft>
                <a:spcPts val="0"/>
              </a:spcAft>
              <a:buNone/>
            </a:pPr>
            <a:r>
              <a:rPr lang="en" sz="1650">
                <a:latin typeface="Merriweather"/>
                <a:ea typeface="Merriweather"/>
                <a:cs typeface="Merriweather"/>
                <a:sym typeface="Merriweather"/>
              </a:rPr>
              <a:t>question.</a:t>
            </a:r>
            <a:endParaRPr sz="1650">
              <a:latin typeface="Merriweather"/>
              <a:ea typeface="Merriweather"/>
              <a:cs typeface="Merriweather"/>
              <a:sym typeface="Merriweather"/>
            </a:endParaRPr>
          </a:p>
          <a:p>
            <a:pPr indent="0" lvl="0" marL="457200" rtl="0" algn="just">
              <a:spcBef>
                <a:spcPts val="0"/>
              </a:spcBef>
              <a:spcAft>
                <a:spcPts val="0"/>
              </a:spcAft>
              <a:buNone/>
            </a:pPr>
            <a:r>
              <a:t/>
            </a:r>
            <a:endParaRPr sz="1650">
              <a:latin typeface="Merriweather"/>
              <a:ea typeface="Merriweather"/>
              <a:cs typeface="Merriweather"/>
              <a:sym typeface="Merriweather"/>
            </a:endParaRPr>
          </a:p>
        </p:txBody>
      </p:sp>
      <p:pic>
        <p:nvPicPr>
          <p:cNvPr id="214" name="Google Shape;214;g2e8c37a6c47_0_20"/>
          <p:cNvPicPr preferRelativeResize="0"/>
          <p:nvPr/>
        </p:nvPicPr>
        <p:blipFill>
          <a:blip r:embed="rId3">
            <a:alphaModFix/>
          </a:blip>
          <a:stretch>
            <a:fillRect/>
          </a:stretch>
        </p:blipFill>
        <p:spPr>
          <a:xfrm>
            <a:off x="4850400" y="1405800"/>
            <a:ext cx="3402616" cy="3135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